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553" r:id="rId3"/>
    <p:sldId id="269" r:id="rId4"/>
    <p:sldId id="257" r:id="rId5"/>
    <p:sldId id="437" r:id="rId6"/>
    <p:sldId id="258" r:id="rId7"/>
    <p:sldId id="474" r:id="rId8"/>
    <p:sldId id="516" r:id="rId9"/>
    <p:sldId id="359" r:id="rId10"/>
    <p:sldId id="261" r:id="rId11"/>
    <p:sldId id="262" r:id="rId12"/>
    <p:sldId id="263" r:id="rId13"/>
    <p:sldId id="271" r:id="rId14"/>
    <p:sldId id="529" r:id="rId15"/>
    <p:sldId id="517" r:id="rId16"/>
    <p:sldId id="476" r:id="rId17"/>
    <p:sldId id="420" r:id="rId18"/>
    <p:sldId id="512" r:id="rId19"/>
    <p:sldId id="438" r:id="rId20"/>
    <p:sldId id="274" r:id="rId21"/>
    <p:sldId id="278" r:id="rId22"/>
    <p:sldId id="440" r:id="rId23"/>
    <p:sldId id="521" r:id="rId24"/>
    <p:sldId id="279" r:id="rId25"/>
    <p:sldId id="433" r:id="rId26"/>
    <p:sldId id="426" r:id="rId27"/>
    <p:sldId id="530" r:id="rId28"/>
    <p:sldId id="518" r:id="rId29"/>
    <p:sldId id="520" r:id="rId30"/>
    <p:sldId id="519" r:id="rId31"/>
    <p:sldId id="556" r:id="rId32"/>
    <p:sldId id="523" r:id="rId33"/>
    <p:sldId id="525" r:id="rId34"/>
    <p:sldId id="526" r:id="rId35"/>
    <p:sldId id="417" r:id="rId36"/>
    <p:sldId id="414" r:id="rId37"/>
    <p:sldId id="547" r:id="rId38"/>
    <p:sldId id="490" r:id="rId39"/>
    <p:sldId id="460" r:id="rId40"/>
    <p:sldId id="554" r:id="rId41"/>
    <p:sldId id="405" r:id="rId42"/>
    <p:sldId id="548" r:id="rId43"/>
    <p:sldId id="513" r:id="rId44"/>
    <p:sldId id="528" r:id="rId45"/>
    <p:sldId id="514" r:id="rId46"/>
    <p:sldId id="527" r:id="rId47"/>
    <p:sldId id="393" r:id="rId48"/>
    <p:sldId id="488" r:id="rId49"/>
    <p:sldId id="557" r:id="rId50"/>
    <p:sldId id="468" r:id="rId51"/>
    <p:sldId id="549" r:id="rId52"/>
    <p:sldId id="531" r:id="rId53"/>
    <p:sldId id="550" r:id="rId54"/>
    <p:sldId id="555" r:id="rId55"/>
    <p:sldId id="532" r:id="rId56"/>
    <p:sldId id="539" r:id="rId57"/>
    <p:sldId id="552" r:id="rId58"/>
    <p:sldId id="304" r:id="rId59"/>
    <p:sldId id="538" r:id="rId60"/>
    <p:sldId id="536" r:id="rId61"/>
    <p:sldId id="384" r:id="rId62"/>
    <p:sldId id="407" r:id="rId63"/>
    <p:sldId id="540" r:id="rId64"/>
    <p:sldId id="543" r:id="rId65"/>
    <p:sldId id="542" r:id="rId66"/>
    <p:sldId id="544" r:id="rId67"/>
    <p:sldId id="54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00FF99"/>
    <a:srgbClr val="FF5050"/>
    <a:srgbClr val="CCCCFF"/>
    <a:srgbClr val="00FFCC"/>
    <a:srgbClr val="FF66CC"/>
    <a:srgbClr val="FFFF66"/>
    <a:srgbClr val="FAE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512" autoAdjust="0"/>
  </p:normalViewPr>
  <p:slideViewPr>
    <p:cSldViewPr>
      <p:cViewPr>
        <p:scale>
          <a:sx n="50" d="100"/>
          <a:sy n="50" d="100"/>
        </p:scale>
        <p:origin x="-1944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54E80-D458-43EF-AA43-FFADF62E1D9D}" type="datetimeFigureOut">
              <a:rPr lang="th-TH" smtClean="0"/>
              <a:t>12/12/60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BDFCE-9B7C-4668-AE6E-72AD5D81E1F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32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215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Postoperative pulmonary complication 11%</a:t>
            </a:r>
          </a:p>
          <a:p>
            <a:r>
              <a:rPr lang="en-US" dirty="0" smtClean="0"/>
              <a:t>Risk</a:t>
            </a:r>
          </a:p>
          <a:p>
            <a:r>
              <a:rPr lang="en-US" dirty="0" smtClean="0"/>
              <a:t>Preoperative cardiorespiratory signs and symptoms</a:t>
            </a:r>
          </a:p>
          <a:p>
            <a:r>
              <a:rPr lang="en-US" dirty="0" smtClean="0"/>
              <a:t>Obstructive</a:t>
            </a:r>
            <a:r>
              <a:rPr lang="en-US" baseline="0" dirty="0" smtClean="0"/>
              <a:t> or restrictive dysfunction on PFT</a:t>
            </a:r>
          </a:p>
          <a:p>
            <a:r>
              <a:rPr lang="en-US" baseline="0" dirty="0" smtClean="0"/>
              <a:t>Greater than 50% tracheal compression on CT scan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1101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err="1" smtClean="0"/>
              <a:t>After</a:t>
            </a:r>
            <a:r>
              <a:rPr lang="th-TH" dirty="0" smtClean="0"/>
              <a:t> </a:t>
            </a:r>
            <a:r>
              <a:rPr lang="th-TH" dirty="0" err="1" smtClean="0"/>
              <a:t>extubation</a:t>
            </a:r>
            <a:r>
              <a:rPr lang="th-TH" dirty="0" smtClean="0"/>
              <a:t>, </a:t>
            </a:r>
            <a:r>
              <a:rPr lang="th-TH" dirty="0" err="1" smtClean="0"/>
              <a:t>supplemental</a:t>
            </a:r>
            <a:r>
              <a:rPr lang="th-TH" dirty="0" smtClean="0"/>
              <a:t> </a:t>
            </a:r>
            <a:r>
              <a:rPr lang="th-TH" dirty="0" err="1" smtClean="0"/>
              <a:t>oxygen</a:t>
            </a:r>
            <a:endParaRPr lang="th-TH" dirty="0" smtClean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050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479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768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768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</a:t>
            </a:r>
          </a:p>
          <a:p>
            <a:r>
              <a:rPr lang="en-US" dirty="0" err="1" smtClean="0"/>
              <a:t>Avioid</a:t>
            </a:r>
            <a:r>
              <a:rPr lang="en-US" baseline="0" dirty="0" smtClean="0"/>
              <a:t> hypo/hyperglycemia</a:t>
            </a:r>
          </a:p>
          <a:p>
            <a:r>
              <a:rPr lang="en-US" baseline="0" dirty="0" smtClean="0"/>
              <a:t>Prevent ketoacidosis</a:t>
            </a:r>
          </a:p>
          <a:p>
            <a:r>
              <a:rPr lang="en-US" baseline="0" dirty="0" smtClean="0"/>
              <a:t>Balance fluid electrolyte</a:t>
            </a: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0243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538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5382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552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Anxiolytic -&gt; BZD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512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SSRI</a:t>
            </a:r>
            <a:r>
              <a:rPr lang="en-US" baseline="0" dirty="0" smtClean="0"/>
              <a:t> </a:t>
            </a:r>
            <a:r>
              <a:rPr lang="th-TH" baseline="0" dirty="0" smtClean="0"/>
              <a:t>ระวังการให้ยา </a:t>
            </a:r>
            <a:r>
              <a:rPr lang="en-US" baseline="0" dirty="0" smtClean="0"/>
              <a:t>tramadol pethidine</a:t>
            </a:r>
          </a:p>
          <a:p>
            <a:r>
              <a:rPr lang="en-US" baseline="0" dirty="0" smtClean="0"/>
              <a:t>Serotonin syndrome -&gt; </a:t>
            </a:r>
            <a:r>
              <a:rPr lang="en-US" baseline="0" dirty="0" err="1" smtClean="0"/>
              <a:t>hyperreflexia,agiatation,hyperthermia</a:t>
            </a:r>
            <a:endParaRPr lang="en-US" baseline="0" dirty="0" smtClean="0"/>
          </a:p>
          <a:p>
            <a:r>
              <a:rPr lang="en-US" baseline="0" dirty="0" smtClean="0"/>
              <a:t>Interaction </a:t>
            </a:r>
            <a:r>
              <a:rPr lang="th-TH" baseline="0" dirty="0" smtClean="0"/>
              <a:t>กับ </a:t>
            </a:r>
            <a:r>
              <a:rPr lang="en-US" baseline="0" dirty="0" err="1" smtClean="0"/>
              <a:t>nsaids</a:t>
            </a:r>
            <a:r>
              <a:rPr lang="en-US" baseline="0" dirty="0" smtClean="0"/>
              <a:t>, warfarin -&gt; </a:t>
            </a:r>
            <a:r>
              <a:rPr lang="th-TH" baseline="0" dirty="0" smtClean="0"/>
              <a:t>เพิ่ม </a:t>
            </a:r>
            <a:r>
              <a:rPr lang="en-US" baseline="0" dirty="0" smtClean="0"/>
              <a:t>risk bleeding</a:t>
            </a:r>
          </a:p>
          <a:p>
            <a:r>
              <a:rPr lang="en-US" baseline="0" dirty="0" smtClean="0"/>
              <a:t>Withdrawal symptom -&gt; GI </a:t>
            </a:r>
            <a:r>
              <a:rPr lang="en-US" baseline="0" dirty="0" err="1" smtClean="0"/>
              <a:t>upset,dizziness,psychiatric</a:t>
            </a:r>
            <a:r>
              <a:rPr lang="en-US" baseline="0" dirty="0" smtClean="0"/>
              <a:t> problem</a:t>
            </a:r>
          </a:p>
          <a:p>
            <a:r>
              <a:rPr lang="th-TH" baseline="0" dirty="0" smtClean="0"/>
              <a:t>ควร</a:t>
            </a:r>
            <a:r>
              <a:rPr lang="en-US" baseline="0" dirty="0" smtClean="0"/>
              <a:t> continue </a:t>
            </a:r>
            <a:r>
              <a:rPr lang="th-TH" baseline="0" dirty="0" smtClean="0"/>
              <a:t>ยาต่อ</a:t>
            </a:r>
          </a:p>
          <a:p>
            <a:endParaRPr lang="th-TH" baseline="0" dirty="0" smtClean="0"/>
          </a:p>
          <a:p>
            <a:r>
              <a:rPr lang="en-US" baseline="0" dirty="0" smtClean="0"/>
              <a:t>Atypical antipsychotic -&gt; risperidone</a:t>
            </a:r>
          </a:p>
          <a:p>
            <a:r>
              <a:rPr lang="en-US" baseline="0" dirty="0" smtClean="0"/>
              <a:t>Dopaminergic receptor + serotonin 2A receptor</a:t>
            </a:r>
          </a:p>
          <a:p>
            <a:r>
              <a:rPr lang="en-US" baseline="0" dirty="0" smtClean="0"/>
              <a:t>Extrapyramidal side effect </a:t>
            </a:r>
            <a:r>
              <a:rPr lang="th-TH" baseline="0" dirty="0" smtClean="0"/>
              <a:t>น้อย </a:t>
            </a:r>
            <a:endParaRPr lang="en-US" baseline="0" dirty="0" smtClean="0"/>
          </a:p>
          <a:p>
            <a:r>
              <a:rPr lang="th-TH" baseline="0" dirty="0" smtClean="0"/>
              <a:t>เกิด </a:t>
            </a:r>
            <a:r>
              <a:rPr lang="en-US" baseline="0" dirty="0" smtClean="0"/>
              <a:t>hypotension </a:t>
            </a:r>
            <a:r>
              <a:rPr lang="th-TH" baseline="0" dirty="0" err="1" smtClean="0"/>
              <a:t>จ่าก</a:t>
            </a:r>
            <a:r>
              <a:rPr lang="th-TH" baseline="0" dirty="0" smtClean="0"/>
              <a:t> </a:t>
            </a:r>
            <a:r>
              <a:rPr lang="en-US" baseline="0" dirty="0" smtClean="0"/>
              <a:t>alpha 1 adrenergic block </a:t>
            </a:r>
            <a:r>
              <a:rPr lang="th-TH" baseline="0" dirty="0" smtClean="0"/>
              <a:t>ได้ </a:t>
            </a:r>
            <a:r>
              <a:rPr lang="en-US" baseline="0" dirty="0" smtClean="0"/>
              <a:t>+ </a:t>
            </a:r>
            <a:r>
              <a:rPr lang="th-TH" baseline="0" dirty="0" smtClean="0"/>
              <a:t>เกิด </a:t>
            </a:r>
            <a:r>
              <a:rPr lang="en-US" baseline="0" dirty="0" smtClean="0"/>
              <a:t>neuroleptic malignant syndrome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DFCE-9B7C-4668-AE6E-72AD5D81E1FD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672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9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9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4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7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0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CF4DB-9EAD-4559-B1E9-5669C8EBE964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DB97-D649-4084-BB0A-929191DB1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1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2975937"/>
            <a:ext cx="9144000" cy="13674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 Case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0" y="4343400"/>
            <a:ext cx="9144000" cy="18288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Anterior Mediastinal Mass with Superior </a:t>
            </a:r>
            <a:r>
              <a:rPr lang="en-US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Venacava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Obstruction</a:t>
            </a:r>
          </a:p>
          <a:p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 : Median Sternotomy with tumor removal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ชื่อเรื่องรอง 2"/>
          <p:cNvSpPr txBox="1">
            <a:spLocks/>
          </p:cNvSpPr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ชาติชาย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h-TH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ณัฐธพงษ์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Suchart\Desktop\ncpcard555441.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926"/>
            <a:ext cx="5486400" cy="29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uchart\Desktop\svco_nejm_5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5"/>
            <a:ext cx="3733800" cy="296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5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Vital signs at ward</a:t>
            </a:r>
          </a:p>
          <a:p>
            <a:pPr>
              <a:buNone/>
            </a:pPr>
            <a:r>
              <a:rPr lang="en-US" dirty="0" smtClean="0"/>
              <a:t>	BP 118/68mmHg	PR 74 BPM</a:t>
            </a:r>
          </a:p>
          <a:p>
            <a:pPr>
              <a:buNone/>
            </a:pPr>
            <a:r>
              <a:rPr lang="en-US" dirty="0" smtClean="0"/>
              <a:t>	BT 36.7°C 		RR 22 breaths /min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sat 96% room air</a:t>
            </a:r>
          </a:p>
          <a:p>
            <a:r>
              <a:rPr lang="en-US" dirty="0" smtClean="0">
                <a:cs typeface="Tahoma" pitchFamily="34" charset="0"/>
              </a:rPr>
              <a:t>BW 57 kg, Height 150 cm (BMI 25.33</a:t>
            </a:r>
            <a:r>
              <a:rPr lang="th-TH" dirty="0" smtClean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kg/m</a:t>
            </a:r>
            <a:r>
              <a:rPr lang="en-US" baseline="30000" dirty="0" smtClean="0">
                <a:cs typeface="Tahoma" pitchFamily="34" charset="0"/>
              </a:rPr>
              <a:t>2</a:t>
            </a:r>
            <a:r>
              <a:rPr lang="en-US" dirty="0" smtClean="0">
                <a:cs typeface="Tahoma" pitchFamily="34" charset="0"/>
              </a:rPr>
              <a:t>)</a:t>
            </a:r>
            <a:endParaRPr lang="th-TH" dirty="0" smtClean="0"/>
          </a:p>
          <a:p>
            <a:r>
              <a:rPr lang="en-US" dirty="0" smtClean="0">
                <a:cs typeface="Tahoma" pitchFamily="34" charset="0"/>
              </a:rPr>
              <a:t>GA : A Thai female, good consciousness, well co-operated</a:t>
            </a:r>
            <a:r>
              <a:rPr lang="en-US" dirty="0" smtClean="0">
                <a:solidFill>
                  <a:srgbClr val="FF0000"/>
                </a:solidFill>
                <a:cs typeface="Tahoma" pitchFamily="34" charset="0"/>
              </a:rPr>
              <a:t>, facial swelling, no facial plethora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th-TH" b="1" dirty="0">
                <a:cs typeface="Tahoma" panose="020B0604030504040204" pitchFamily="34" charset="0"/>
              </a:rPr>
              <a:t>HEENT </a:t>
            </a:r>
            <a:r>
              <a:rPr lang="en-US" altLang="th-TH" b="1" dirty="0" smtClean="0">
                <a:cs typeface="Tahoma" panose="020B0604030504040204" pitchFamily="34" charset="0"/>
              </a:rPr>
              <a:t>:</a:t>
            </a:r>
            <a:r>
              <a:rPr lang="th-TH" altLang="th-TH" b="1" dirty="0" smtClean="0">
                <a:cs typeface="Tahoma" panose="020B0604030504040204" pitchFamily="34" charset="0"/>
              </a:rPr>
              <a:t> </a:t>
            </a:r>
            <a:r>
              <a:rPr lang="en-US" altLang="th-TH" dirty="0" smtClean="0">
                <a:cs typeface="Tahoma" panose="020B0604030504040204" pitchFamily="34" charset="0"/>
              </a:rPr>
              <a:t>not pale, no jaundice, </a:t>
            </a:r>
            <a:r>
              <a:rPr lang="en-US" altLang="th-TH" dirty="0" smtClean="0">
                <a:solidFill>
                  <a:srgbClr val="FF0000"/>
                </a:solidFill>
                <a:cs typeface="Tahoma" panose="020B0604030504040204" pitchFamily="34" charset="0"/>
              </a:rPr>
              <a:t>fullness of supraclavicular area</a:t>
            </a:r>
          </a:p>
          <a:p>
            <a:pPr>
              <a:defRPr/>
            </a:pPr>
            <a:r>
              <a:rPr lang="en-US" b="1" dirty="0" smtClean="0">
                <a:cs typeface="Tahoma" pitchFamily="34" charset="0"/>
              </a:rPr>
              <a:t>Lung</a:t>
            </a:r>
            <a:r>
              <a:rPr lang="en-US" altLang="th-TH" dirty="0" smtClean="0">
                <a:cs typeface="Tahoma" panose="020B0604030504040204" pitchFamily="34" charset="0"/>
              </a:rPr>
              <a:t> </a:t>
            </a:r>
            <a:r>
              <a:rPr lang="en-US" altLang="th-TH" dirty="0">
                <a:cs typeface="Tahoma" panose="020B0604030504040204" pitchFamily="34" charset="0"/>
              </a:rPr>
              <a:t>:  </a:t>
            </a:r>
            <a:r>
              <a:rPr lang="en-US" altLang="th-TH" dirty="0" smtClean="0">
                <a:cs typeface="Tahoma" panose="020B0604030504040204" pitchFamily="34" charset="0"/>
              </a:rPr>
              <a:t>trachea in midline </a:t>
            </a:r>
          </a:p>
          <a:p>
            <a:pPr lvl="1">
              <a:defRPr/>
            </a:pPr>
            <a:r>
              <a:rPr lang="th-TH" altLang="th-TH" dirty="0" smtClean="0">
                <a:cs typeface="Tahoma" panose="020B0604030504040204" pitchFamily="34" charset="0"/>
              </a:rPr>
              <a:t>ท่านั่ง </a:t>
            </a:r>
            <a:r>
              <a:rPr lang="en-US" altLang="th-TH" dirty="0" smtClean="0">
                <a:cs typeface="Tahoma" panose="020B0604030504040204" pitchFamily="34" charset="0"/>
              </a:rPr>
              <a:t>clear, equal </a:t>
            </a:r>
            <a:r>
              <a:rPr lang="en-US" altLang="th-TH" dirty="0">
                <a:cs typeface="Tahoma" panose="020B0604030504040204" pitchFamily="34" charset="0"/>
              </a:rPr>
              <a:t>breath sound both </a:t>
            </a:r>
            <a:r>
              <a:rPr lang="en-US" altLang="th-TH" dirty="0" smtClean="0">
                <a:cs typeface="Tahoma" panose="020B0604030504040204" pitchFamily="34" charset="0"/>
              </a:rPr>
              <a:t>lungs</a:t>
            </a:r>
          </a:p>
          <a:p>
            <a:pPr lvl="1">
              <a:defRPr/>
            </a:pPr>
            <a:r>
              <a:rPr lang="th-TH" altLang="th-TH" dirty="0" smtClean="0">
                <a:solidFill>
                  <a:srgbClr val="FF0000"/>
                </a:solidFill>
                <a:cs typeface="Tahoma" panose="020B0604030504040204" pitchFamily="34" charset="0"/>
              </a:rPr>
              <a:t>ท่านอนหงาย </a:t>
            </a:r>
            <a:r>
              <a:rPr lang="en-US" altLang="th-TH" dirty="0">
                <a:solidFill>
                  <a:srgbClr val="FF0000"/>
                </a:solidFill>
                <a:cs typeface="Tahoma" panose="020B0604030504040204" pitchFamily="34" charset="0"/>
              </a:rPr>
              <a:t>I</a:t>
            </a:r>
            <a:r>
              <a:rPr lang="en-US" altLang="th-TH" dirty="0" smtClean="0">
                <a:solidFill>
                  <a:srgbClr val="FF0000"/>
                </a:solidFill>
                <a:cs typeface="Tahoma" panose="020B0604030504040204" pitchFamily="34" charset="0"/>
              </a:rPr>
              <a:t>nspiratory &amp; expiratory wheezing Lt. </a:t>
            </a:r>
            <a:endParaRPr lang="en-US" altLang="th-TH" dirty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th-TH" b="1" dirty="0" smtClean="0">
                <a:cs typeface="Tahoma" panose="020B0604030504040204" pitchFamily="34" charset="0"/>
              </a:rPr>
              <a:t>Heart</a:t>
            </a:r>
            <a:r>
              <a:rPr lang="en-US" altLang="th-TH" dirty="0" smtClean="0">
                <a:cs typeface="Tahoma" panose="020B0604030504040204" pitchFamily="34" charset="0"/>
              </a:rPr>
              <a:t>: </a:t>
            </a:r>
            <a:r>
              <a:rPr lang="en-US" altLang="th-TH" dirty="0">
                <a:cs typeface="Tahoma" panose="020B0604030504040204" pitchFamily="34" charset="0"/>
              </a:rPr>
              <a:t>p</a:t>
            </a:r>
            <a:r>
              <a:rPr lang="en-US" altLang="th-TH" dirty="0" smtClean="0">
                <a:cs typeface="Tahoma" panose="020B0604030504040204" pitchFamily="34" charset="0"/>
              </a:rPr>
              <a:t>ulse full &amp; regular ,no heaving, no </a:t>
            </a:r>
            <a:r>
              <a:rPr lang="en-US" altLang="th-TH" dirty="0">
                <a:cs typeface="Tahoma" panose="020B0604030504040204" pitchFamily="34" charset="0"/>
              </a:rPr>
              <a:t>thrill, normal </a:t>
            </a:r>
            <a:r>
              <a:rPr lang="en-US" altLang="th-TH" dirty="0" smtClean="0">
                <a:cs typeface="Tahoma" panose="020B0604030504040204" pitchFamily="34" charset="0"/>
              </a:rPr>
              <a:t>S</a:t>
            </a:r>
            <a:r>
              <a:rPr lang="en-US" altLang="th-TH" baseline="-25000" dirty="0" smtClean="0">
                <a:cs typeface="Tahoma" panose="020B0604030504040204" pitchFamily="34" charset="0"/>
              </a:rPr>
              <a:t>1</a:t>
            </a:r>
            <a:r>
              <a:rPr lang="en-US" altLang="th-TH" dirty="0">
                <a:cs typeface="Tahoma" panose="020B0604030504040204" pitchFamily="34" charset="0"/>
              </a:rPr>
              <a:t>&amp;</a:t>
            </a:r>
            <a:r>
              <a:rPr lang="en-US" altLang="th-TH" dirty="0" smtClean="0">
                <a:cs typeface="Tahoma" panose="020B0604030504040204" pitchFamily="34" charset="0"/>
              </a:rPr>
              <a:t>S</a:t>
            </a:r>
            <a:r>
              <a:rPr lang="en-US" altLang="th-TH" baseline="-25000" dirty="0" smtClean="0">
                <a:cs typeface="Tahoma" panose="020B0604030504040204" pitchFamily="34" charset="0"/>
              </a:rPr>
              <a:t>2</a:t>
            </a:r>
            <a:r>
              <a:rPr lang="en-US" altLang="th-TH" dirty="0">
                <a:cs typeface="Tahoma" panose="020B0604030504040204" pitchFamily="34" charset="0"/>
              </a:rPr>
              <a:t>, no </a:t>
            </a:r>
            <a:r>
              <a:rPr lang="en-US" altLang="th-TH" dirty="0" smtClean="0">
                <a:cs typeface="Tahoma" panose="020B0604030504040204" pitchFamily="34" charset="0"/>
              </a:rPr>
              <a:t>murmurs</a:t>
            </a:r>
          </a:p>
          <a:p>
            <a:pPr>
              <a:defRPr/>
            </a:pPr>
            <a:r>
              <a:rPr lang="en-US" altLang="th-TH" b="1" dirty="0" smtClean="0">
                <a:cs typeface="Tahoma" panose="020B0604030504040204" pitchFamily="34" charset="0"/>
              </a:rPr>
              <a:t>Chest wall </a:t>
            </a:r>
            <a:r>
              <a:rPr lang="en-US" altLang="th-TH" dirty="0" smtClean="0">
                <a:cs typeface="Tahoma" panose="020B0604030504040204" pitchFamily="34" charset="0"/>
              </a:rPr>
              <a:t>: superficial vein dilatation</a:t>
            </a:r>
            <a:endParaRPr lang="en-US" altLang="th-TH" dirty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th-TH" b="1" dirty="0"/>
              <a:t>Abdomen</a:t>
            </a:r>
            <a:r>
              <a:rPr lang="en-US" altLang="th-TH" b="1" dirty="0">
                <a:solidFill>
                  <a:srgbClr val="FFFF00"/>
                </a:solidFill>
              </a:rPr>
              <a:t> </a:t>
            </a:r>
            <a:r>
              <a:rPr lang="en-US" altLang="th-TH" dirty="0"/>
              <a:t>: soft, not tender, liver &amp; spleen can not palpable</a:t>
            </a:r>
          </a:p>
          <a:p>
            <a:pPr>
              <a:lnSpc>
                <a:spcPct val="80000"/>
              </a:lnSpc>
              <a:defRPr/>
            </a:pPr>
            <a:r>
              <a:rPr lang="en-US" altLang="th-TH" b="1" dirty="0">
                <a:cs typeface="Tahoma" pitchFamily="34" charset="0"/>
              </a:rPr>
              <a:t>Extremities</a:t>
            </a:r>
            <a:r>
              <a:rPr lang="en-US" altLang="th-TH" dirty="0">
                <a:cs typeface="Tahoma" pitchFamily="34" charset="0"/>
              </a:rPr>
              <a:t> : </a:t>
            </a:r>
            <a:r>
              <a:rPr lang="en-US" altLang="th-TH" dirty="0" err="1" smtClean="0">
                <a:solidFill>
                  <a:srgbClr val="FF0000"/>
                </a:solidFill>
                <a:cs typeface="Tahoma" pitchFamily="34" charset="0"/>
              </a:rPr>
              <a:t>Lt.arm</a:t>
            </a:r>
            <a:r>
              <a:rPr lang="en-US" altLang="th-TH" dirty="0" smtClean="0">
                <a:solidFill>
                  <a:srgbClr val="FF0000"/>
                </a:solidFill>
                <a:cs typeface="Tahoma" pitchFamily="34" charset="0"/>
              </a:rPr>
              <a:t> swelling </a:t>
            </a:r>
            <a:r>
              <a:rPr lang="en-US" altLang="th-TH" dirty="0" smtClean="0">
                <a:cs typeface="Tahoma" pitchFamily="34" charset="0"/>
              </a:rPr>
              <a:t>no </a:t>
            </a:r>
            <a:r>
              <a:rPr lang="en-US" altLang="th-TH" dirty="0">
                <a:cs typeface="Tahoma" pitchFamily="34" charset="0"/>
              </a:rPr>
              <a:t>pitting </a:t>
            </a:r>
            <a:r>
              <a:rPr lang="en-US" altLang="th-TH" dirty="0" smtClean="0">
                <a:cs typeface="Tahoma" pitchFamily="34" charset="0"/>
              </a:rPr>
              <a:t>edema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Neurological examination :</a:t>
            </a:r>
          </a:p>
          <a:p>
            <a:pPr lvl="1"/>
            <a:r>
              <a:rPr lang="en-US" dirty="0" smtClean="0">
                <a:cs typeface="Tahoma" pitchFamily="34" charset="0"/>
              </a:rPr>
              <a:t>E</a:t>
            </a:r>
            <a:r>
              <a:rPr lang="en-US" baseline="-25000" dirty="0" smtClean="0">
                <a:cs typeface="Tahoma" pitchFamily="34" charset="0"/>
              </a:rPr>
              <a:t>4</a:t>
            </a:r>
            <a:r>
              <a:rPr lang="en-US" dirty="0" smtClean="0">
                <a:cs typeface="Tahoma" pitchFamily="34" charset="0"/>
              </a:rPr>
              <a:t>M</a:t>
            </a:r>
            <a:r>
              <a:rPr lang="en-US" baseline="-25000" dirty="0" smtClean="0">
                <a:cs typeface="Tahoma" pitchFamily="34" charset="0"/>
              </a:rPr>
              <a:t>6</a:t>
            </a:r>
            <a:r>
              <a:rPr lang="en-US" dirty="0" smtClean="0">
                <a:cs typeface="Tahoma" pitchFamily="34" charset="0"/>
              </a:rPr>
              <a:t>V</a:t>
            </a:r>
            <a:r>
              <a:rPr lang="en-US" baseline="-25000" dirty="0" smtClean="0">
                <a:cs typeface="Tahoma" pitchFamily="34" charset="0"/>
              </a:rPr>
              <a:t>5</a:t>
            </a:r>
            <a:endParaRPr lang="en-US" dirty="0">
              <a:cs typeface="Tahoma" pitchFamily="34" charset="0"/>
            </a:endParaRPr>
          </a:p>
          <a:p>
            <a:pPr lvl="1"/>
            <a:r>
              <a:rPr lang="en-US" dirty="0" smtClean="0">
                <a:cs typeface="Tahoma" pitchFamily="34" charset="0"/>
              </a:rPr>
              <a:t>No facial palsy</a:t>
            </a:r>
          </a:p>
          <a:p>
            <a:pPr lvl="1"/>
            <a:r>
              <a:rPr lang="en-US" dirty="0" smtClean="0">
                <a:cs typeface="Tahoma" pitchFamily="34" charset="0"/>
              </a:rPr>
              <a:t>Full EOM, Pupil 2 mm RTLBE</a:t>
            </a:r>
          </a:p>
          <a:p>
            <a:pPr lvl="1"/>
            <a:r>
              <a:rPr lang="en-US" dirty="0" smtClean="0">
                <a:cs typeface="Tahoma" pitchFamily="34" charset="0"/>
              </a:rPr>
              <a:t>No papilledema</a:t>
            </a:r>
          </a:p>
          <a:p>
            <a:pPr lvl="1"/>
            <a:r>
              <a:rPr lang="en-US" dirty="0">
                <a:cs typeface="Tahoma" pitchFamily="34" charset="0"/>
              </a:rPr>
              <a:t>S</a:t>
            </a:r>
            <a:r>
              <a:rPr lang="en-US" dirty="0" smtClean="0">
                <a:cs typeface="Tahoma" pitchFamily="34" charset="0"/>
              </a:rPr>
              <a:t>ensory intact</a:t>
            </a:r>
          </a:p>
          <a:p>
            <a:pPr lvl="1"/>
            <a:r>
              <a:rPr lang="en-US" dirty="0">
                <a:cs typeface="Tahoma" pitchFamily="34" charset="0"/>
              </a:rPr>
              <a:t>M</a:t>
            </a:r>
            <a:r>
              <a:rPr lang="en-US" dirty="0" smtClean="0">
                <a:cs typeface="Tahoma" pitchFamily="34" charset="0"/>
              </a:rPr>
              <a:t>otor grade V/V</a:t>
            </a:r>
          </a:p>
          <a:p>
            <a:pPr lvl="1"/>
            <a:r>
              <a:rPr lang="en-US" dirty="0" smtClean="0">
                <a:cs typeface="Tahoma" pitchFamily="34" charset="0"/>
              </a:rPr>
              <a:t>DTR 2+ all</a:t>
            </a:r>
            <a:endParaRPr lang="en-US" dirty="0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Physical Examination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Airway examination :</a:t>
            </a:r>
          </a:p>
          <a:p>
            <a:pPr marL="0" indent="0">
              <a:buNone/>
            </a:pPr>
            <a:r>
              <a:rPr lang="en-US" dirty="0" smtClean="0"/>
              <a:t>	Limit neck of motion : No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Thyromental</a:t>
            </a:r>
            <a:r>
              <a:rPr lang="en-US" dirty="0" smtClean="0"/>
              <a:t> distance  &gt; 6 cm </a:t>
            </a:r>
          </a:p>
          <a:p>
            <a:pPr marL="0" indent="0">
              <a:buNone/>
            </a:pPr>
            <a:r>
              <a:rPr lang="en-US" dirty="0" smtClean="0"/>
              <a:t>	Mouth opening  &gt; 3 cm</a:t>
            </a:r>
          </a:p>
          <a:p>
            <a:pPr marL="0" indent="0">
              <a:buNone/>
            </a:pPr>
            <a:r>
              <a:rPr lang="en-US" dirty="0" smtClean="0"/>
              <a:t>	Upper lip bite test : grade 1</a:t>
            </a:r>
          </a:p>
          <a:p>
            <a:pPr marL="0" indent="0">
              <a:buNone/>
            </a:pPr>
            <a:r>
              <a:rPr lang="en-US" dirty="0" smtClean="0"/>
              <a:t>	Prominent incisor : No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Mallampati</a:t>
            </a:r>
            <a:r>
              <a:rPr lang="en-US" dirty="0" smtClean="0"/>
              <a:t> grade : grade 2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Suchart\Google Drive\IMG_2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5490" y="2209627"/>
            <a:ext cx="4760884" cy="35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uchart\Google Drive\IMG_2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906" y="2106411"/>
            <a:ext cx="4760885" cy="377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638800" y="2895600"/>
            <a:ext cx="17526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574348" y="3352799"/>
            <a:ext cx="609600" cy="353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</a:t>
            </a:r>
            <a:r>
              <a:rPr lang="en-US" b="1" dirty="0" smtClean="0"/>
              <a:t>hysical </a:t>
            </a:r>
            <a:r>
              <a:rPr lang="en-US" b="1" dirty="0"/>
              <a:t>examination focuses </a:t>
            </a:r>
            <a:r>
              <a:rPr lang="en-US" b="1" dirty="0" smtClean="0"/>
              <a:t>on</a:t>
            </a:r>
          </a:p>
          <a:p>
            <a:r>
              <a:rPr lang="en-US" dirty="0" smtClean="0"/>
              <a:t>signs </a:t>
            </a:r>
            <a:r>
              <a:rPr lang="en-US" dirty="0"/>
              <a:t>associated with mass </a:t>
            </a:r>
            <a:r>
              <a:rPr lang="en-US" dirty="0" smtClean="0"/>
              <a:t>effects</a:t>
            </a:r>
            <a:endParaRPr lang="th-TH" dirty="0" smtClean="0"/>
          </a:p>
          <a:p>
            <a:pPr lvl="1"/>
            <a:r>
              <a:rPr lang="en-US" dirty="0"/>
              <a:t>Tachypnea, dyspnea, </a:t>
            </a:r>
            <a:endParaRPr lang="en-US" dirty="0" smtClean="0"/>
          </a:p>
          <a:p>
            <a:pPr lvl="1"/>
            <a:r>
              <a:rPr lang="en-US" dirty="0" smtClean="0"/>
              <a:t>Hoarseness </a:t>
            </a:r>
            <a:r>
              <a:rPr lang="en-US" dirty="0"/>
              <a:t> </a:t>
            </a:r>
            <a:r>
              <a:rPr lang="en-US" dirty="0" smtClean="0"/>
              <a:t>-&gt; vocal </a:t>
            </a:r>
            <a:r>
              <a:rPr lang="en-US" dirty="0"/>
              <a:t>cord edema 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ough</a:t>
            </a:r>
            <a:r>
              <a:rPr lang="en-US" dirty="0"/>
              <a:t>, </a:t>
            </a:r>
            <a:r>
              <a:rPr lang="en-US" dirty="0" smtClean="0"/>
              <a:t>stridor</a:t>
            </a:r>
            <a:endParaRPr lang="th-TH" dirty="0" smtClean="0"/>
          </a:p>
          <a:p>
            <a:pPr lvl="1"/>
            <a:r>
              <a:rPr lang="en-US" dirty="0"/>
              <a:t>Facial and/or upper extremity </a:t>
            </a:r>
            <a:r>
              <a:rPr lang="en-US" dirty="0" smtClean="0"/>
              <a:t>edema</a:t>
            </a:r>
            <a:r>
              <a:rPr lang="th-TH" dirty="0" smtClean="0"/>
              <a:t> </a:t>
            </a:r>
            <a:r>
              <a:rPr lang="en-US" dirty="0" smtClean="0"/>
              <a:t>-&gt; SVC syndrome</a:t>
            </a:r>
          </a:p>
          <a:p>
            <a:pPr lvl="1"/>
            <a:r>
              <a:rPr lang="en-US" dirty="0" smtClean="0"/>
              <a:t>Hypotension -&gt; cardiac compression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8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 1 </a:t>
            </a:r>
            <a:br>
              <a:rPr lang="en-US" b="1" dirty="0" smtClean="0"/>
            </a:br>
            <a:r>
              <a:rPr lang="en-US" b="1" dirty="0" smtClean="0"/>
              <a:t>Investigation + </a:t>
            </a:r>
            <a:r>
              <a:rPr lang="th-TH" b="1" dirty="0" smtClean="0"/>
              <a:t>เหตุผล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752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cs typeface="Tahoma" pitchFamily="34" charset="0"/>
              </a:rPr>
              <a:t>CBC: </a:t>
            </a:r>
            <a:r>
              <a:rPr lang="en-US" dirty="0" err="1" smtClean="0">
                <a:cs typeface="Tahoma" pitchFamily="34" charset="0"/>
              </a:rPr>
              <a:t>Hb</a:t>
            </a:r>
            <a:r>
              <a:rPr lang="en-US" dirty="0" smtClean="0">
                <a:cs typeface="Tahoma" pitchFamily="34" charset="0"/>
              </a:rPr>
              <a:t> 12 gm/dl, </a:t>
            </a:r>
            <a:r>
              <a:rPr lang="en-US" dirty="0" err="1" smtClean="0">
                <a:cs typeface="Tahoma" pitchFamily="34" charset="0"/>
              </a:rPr>
              <a:t>Hct</a:t>
            </a:r>
            <a:r>
              <a:rPr lang="en-US" dirty="0" smtClean="0">
                <a:cs typeface="Tahoma" pitchFamily="34" charset="0"/>
              </a:rPr>
              <a:t> 35.9%, Platelet 372,000/mm</a:t>
            </a:r>
            <a:r>
              <a:rPr lang="en-US" baseline="30000" dirty="0" smtClean="0">
                <a:cs typeface="Tahoma" pitchFamily="34" charset="0"/>
              </a:rPr>
              <a:t>3</a:t>
            </a:r>
            <a:r>
              <a:rPr lang="en-US" dirty="0" smtClean="0">
                <a:cs typeface="Tahoma" pitchFamily="34" charset="0"/>
              </a:rPr>
              <a:t> </a:t>
            </a:r>
          </a:p>
          <a:p>
            <a:r>
              <a:rPr lang="en-US" b="1" dirty="0" err="1" smtClean="0">
                <a:cs typeface="Tahoma" pitchFamily="34" charset="0"/>
              </a:rPr>
              <a:t>Coagulogram</a:t>
            </a:r>
            <a:r>
              <a:rPr lang="en-US" b="1" dirty="0" smtClean="0">
                <a:cs typeface="Tahoma" pitchFamily="34" charset="0"/>
              </a:rPr>
              <a:t>: </a:t>
            </a:r>
            <a:r>
              <a:rPr lang="en-US" dirty="0" smtClean="0">
                <a:cs typeface="Tahoma" pitchFamily="34" charset="0"/>
              </a:rPr>
              <a:t>PT 12.7/0.97 ,</a:t>
            </a:r>
            <a:r>
              <a:rPr lang="en-US" dirty="0" err="1" smtClean="0">
                <a:cs typeface="Tahoma" pitchFamily="34" charset="0"/>
              </a:rPr>
              <a:t>aPTT</a:t>
            </a:r>
            <a:r>
              <a:rPr lang="en-US" dirty="0" smtClean="0">
                <a:cs typeface="Tahoma" pitchFamily="34" charset="0"/>
              </a:rPr>
              <a:t> 22.1/0.83 ,TT 14.2/1.13</a:t>
            </a:r>
            <a:endParaRPr lang="en-US" b="1" dirty="0" smtClean="0">
              <a:cs typeface="Tahoma" pitchFamily="34" charset="0"/>
            </a:endParaRPr>
          </a:p>
          <a:p>
            <a:r>
              <a:rPr lang="en-US" b="1" dirty="0" smtClean="0">
                <a:cs typeface="Tahoma" pitchFamily="34" charset="0"/>
              </a:rPr>
              <a:t>Electrolytes: </a:t>
            </a:r>
            <a:r>
              <a:rPr lang="en-US" dirty="0" smtClean="0">
                <a:cs typeface="Tahoma" pitchFamily="34" charset="0"/>
              </a:rPr>
              <a:t>Na 139, K 4.12, Cl 104.2, CO</a:t>
            </a:r>
            <a:r>
              <a:rPr lang="en-US" baseline="-25000" dirty="0" smtClean="0">
                <a:cs typeface="Tahoma" pitchFamily="34" charset="0"/>
              </a:rPr>
              <a:t>2</a:t>
            </a:r>
            <a:r>
              <a:rPr lang="en-US" dirty="0" smtClean="0">
                <a:cs typeface="Tahoma" pitchFamily="34" charset="0"/>
              </a:rPr>
              <a:t> 20.4</a:t>
            </a:r>
          </a:p>
          <a:p>
            <a:r>
              <a:rPr lang="en-US" b="1" dirty="0" smtClean="0">
                <a:cs typeface="Tahoma" pitchFamily="34" charset="0"/>
              </a:rPr>
              <a:t>BS</a:t>
            </a:r>
            <a:r>
              <a:rPr lang="en-US" dirty="0" smtClean="0">
                <a:cs typeface="Tahoma" pitchFamily="34" charset="0"/>
              </a:rPr>
              <a:t>: 135 mg/</a:t>
            </a:r>
            <a:r>
              <a:rPr lang="en-US" dirty="0" err="1" smtClean="0">
                <a:cs typeface="Tahoma" pitchFamily="34" charset="0"/>
              </a:rPr>
              <a:t>dL</a:t>
            </a:r>
            <a:endParaRPr lang="en-US" b="1" dirty="0" smtClean="0">
              <a:cs typeface="Tahoma" pitchFamily="34" charset="0"/>
            </a:endParaRPr>
          </a:p>
          <a:p>
            <a:r>
              <a:rPr lang="en-US" b="1" dirty="0" smtClean="0">
                <a:cs typeface="Tahoma" pitchFamily="34" charset="0"/>
              </a:rPr>
              <a:t>BUN: </a:t>
            </a:r>
            <a:r>
              <a:rPr lang="en-US" dirty="0" smtClean="0">
                <a:cs typeface="Tahoma" pitchFamily="34" charset="0"/>
              </a:rPr>
              <a:t>9.2 mg/</a:t>
            </a:r>
            <a:r>
              <a:rPr lang="en-US" dirty="0" err="1" smtClean="0">
                <a:cs typeface="Tahoma" pitchFamily="34" charset="0"/>
              </a:rPr>
              <a:t>dL</a:t>
            </a:r>
            <a:r>
              <a:rPr lang="en-US" dirty="0" smtClean="0">
                <a:cs typeface="Tahoma" pitchFamily="34" charset="0"/>
              </a:rPr>
              <a:t> </a:t>
            </a:r>
            <a:r>
              <a:rPr lang="en-US" b="1" dirty="0" smtClean="0">
                <a:cs typeface="Tahoma" pitchFamily="34" charset="0"/>
              </a:rPr>
              <a:t>Cr:</a:t>
            </a:r>
            <a:r>
              <a:rPr lang="en-US" dirty="0" smtClean="0">
                <a:cs typeface="Tahoma" pitchFamily="34" charset="0"/>
              </a:rPr>
              <a:t>0.62mg/</a:t>
            </a:r>
            <a:r>
              <a:rPr lang="en-US" dirty="0" err="1" smtClean="0">
                <a:cs typeface="Tahoma" pitchFamily="34" charset="0"/>
              </a:rPr>
              <a:t>dL</a:t>
            </a:r>
            <a:r>
              <a:rPr lang="en-US" dirty="0" smtClean="0">
                <a:cs typeface="Tahoma" pitchFamily="34" charset="0"/>
              </a:rPr>
              <a:t> </a:t>
            </a:r>
            <a:r>
              <a:rPr lang="en-US" dirty="0" err="1" smtClean="0">
                <a:cs typeface="Tahoma" pitchFamily="34" charset="0"/>
              </a:rPr>
              <a:t>e</a:t>
            </a:r>
            <a:r>
              <a:rPr lang="en-US" b="1" dirty="0" err="1" smtClean="0">
                <a:cs typeface="Tahoma" pitchFamily="34" charset="0"/>
              </a:rPr>
              <a:t>GFR</a:t>
            </a:r>
            <a:r>
              <a:rPr lang="en-US" b="1" dirty="0" smtClean="0">
                <a:cs typeface="Tahoma" pitchFamily="34" charset="0"/>
              </a:rPr>
              <a:t>: </a:t>
            </a:r>
            <a:r>
              <a:rPr lang="en-US" dirty="0" smtClean="0">
                <a:cs typeface="Tahoma" pitchFamily="34" charset="0"/>
              </a:rPr>
              <a:t>114</a:t>
            </a:r>
          </a:p>
          <a:p>
            <a:r>
              <a:rPr lang="en-US" b="1" dirty="0" smtClean="0">
                <a:cs typeface="Tahoma" pitchFamily="34" charset="0"/>
              </a:rPr>
              <a:t>TFT </a:t>
            </a:r>
            <a:r>
              <a:rPr lang="en-US" dirty="0" smtClean="0">
                <a:cs typeface="Tahoma" pitchFamily="34" charset="0"/>
              </a:rPr>
              <a:t>: normal</a:t>
            </a:r>
          </a:p>
          <a:p>
            <a:r>
              <a:rPr lang="en-US" b="1" dirty="0" smtClean="0">
                <a:cs typeface="Tahoma" pitchFamily="34" charset="0"/>
              </a:rPr>
              <a:t>CXR : </a:t>
            </a:r>
            <a:r>
              <a:rPr lang="en-US" dirty="0" smtClean="0">
                <a:solidFill>
                  <a:srgbClr val="FF0000"/>
                </a:solidFill>
                <a:cs typeface="Tahoma" pitchFamily="34" charset="0"/>
              </a:rPr>
              <a:t>Anterior mediastinal mass</a:t>
            </a:r>
          </a:p>
          <a:p>
            <a:r>
              <a:rPr lang="en-US" b="1" dirty="0" smtClean="0">
                <a:cs typeface="Tahoma" pitchFamily="34" charset="0"/>
              </a:rPr>
              <a:t>EKG</a:t>
            </a:r>
            <a:r>
              <a:rPr lang="en-US" dirty="0" smtClean="0">
                <a:cs typeface="Tahoma" pitchFamily="34" charset="0"/>
              </a:rPr>
              <a:t> : NSR rate 83/min ,no ST-T change</a:t>
            </a:r>
            <a:endParaRPr lang="th-TH" b="1" dirty="0" smtClean="0">
              <a:cs typeface="Tahoma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b="1" dirty="0" smtClean="0"/>
              <a:t>CXR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Users\Suchart\Google Drive\IMG_29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2830" r="12499"/>
          <a:stretch/>
        </p:blipFill>
        <p:spPr bwMode="auto">
          <a:xfrm rot="5400000">
            <a:off x="2424022" y="1490919"/>
            <a:ext cx="4295956" cy="497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cs typeface="Tahoma" pitchFamily="34" charset="0"/>
              </a:rPr>
              <a:t>CT Chest</a:t>
            </a:r>
          </a:p>
          <a:p>
            <a:r>
              <a:rPr lang="en-US" dirty="0" smtClean="0">
                <a:cs typeface="Tahoma" pitchFamily="34" charset="0"/>
              </a:rPr>
              <a:t>Homozygous enhancing well defined mass like lesion at </a:t>
            </a:r>
            <a:r>
              <a:rPr lang="en-US" b="1" dirty="0" smtClean="0">
                <a:cs typeface="Tahoma" pitchFamily="34" charset="0"/>
              </a:rPr>
              <a:t>anterior mediastinal size 3.7 x 8.4 x 6.5 cm </a:t>
            </a:r>
            <a:r>
              <a:rPr lang="en-US" dirty="0" smtClean="0">
                <a:cs typeface="Tahoma" pitchFamily="34" charset="0"/>
              </a:rPr>
              <a:t>with compression SVC at </a:t>
            </a:r>
            <a:r>
              <a:rPr lang="en-US" dirty="0" err="1" smtClean="0">
                <a:cs typeface="Tahoma" pitchFamily="34" charset="0"/>
              </a:rPr>
              <a:t>suprazygos</a:t>
            </a:r>
            <a:r>
              <a:rPr lang="en-US" dirty="0" smtClean="0">
                <a:cs typeface="Tahoma" pitchFamily="34" charset="0"/>
              </a:rPr>
              <a:t> level and obliterate bilateral brachiocephalic vein, encase ascending aorta, arch and left common carotid artery</a:t>
            </a:r>
          </a:p>
        </p:txBody>
      </p:sp>
    </p:spTree>
    <p:extLst>
      <p:ext uri="{BB962C8B-B14F-4D97-AF65-F5344CB8AC3E}">
        <p14:creationId xmlns:p14="http://schemas.microsoft.com/office/powerpoint/2010/main" val="21447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Case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Case</a:t>
            </a:r>
            <a:r>
              <a:rPr lang="en-US" dirty="0">
                <a:latin typeface="+mj-lt"/>
              </a:rPr>
              <a:t> </a:t>
            </a:r>
            <a:r>
              <a:rPr lang="th-TH" b="1" dirty="0" smtClean="0">
                <a:latin typeface="+mj-lt"/>
              </a:rPr>
              <a:t>ผู้ป่วยหญิง </a:t>
            </a:r>
            <a:r>
              <a:rPr lang="en-US" dirty="0" smtClean="0">
                <a:latin typeface="+mj-lt"/>
              </a:rPr>
              <a:t>31</a:t>
            </a:r>
            <a:r>
              <a:rPr lang="th-TH" dirty="0" smtClean="0">
                <a:latin typeface="+mj-lt"/>
              </a:rPr>
              <a:t> </a:t>
            </a:r>
            <a:r>
              <a:rPr lang="th-TH" b="1" dirty="0" smtClean="0">
                <a:latin typeface="+mj-lt"/>
              </a:rPr>
              <a:t>ปี</a:t>
            </a: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Chief complaint : </a:t>
            </a:r>
            <a:r>
              <a:rPr lang="th-TH" dirty="0" smtClean="0">
                <a:latin typeface="+mj-lt"/>
              </a:rPr>
              <a:t>หน้าบวมมากขึ้น </a:t>
            </a:r>
            <a:r>
              <a:rPr lang="en-US" dirty="0" smtClean="0">
                <a:latin typeface="+mj-lt"/>
              </a:rPr>
              <a:t>2 </a:t>
            </a:r>
            <a:r>
              <a:rPr lang="th-TH" dirty="0" smtClean="0">
                <a:latin typeface="+mj-lt"/>
              </a:rPr>
              <a:t>สัปดาห์</a:t>
            </a:r>
            <a:endParaRPr lang="th-TH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6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575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R2 Problem list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88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Problem list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Anterior mediastinal mass c SVC obstruction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DM c neurogenic bladder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Optic disc atrophy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Bipolar disorder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9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Anterior Mediastinal Mass</a:t>
            </a:r>
            <a:endParaRPr lang="en-US" b="1" dirty="0"/>
          </a:p>
        </p:txBody>
      </p:sp>
      <p:pic>
        <p:nvPicPr>
          <p:cNvPr id="2050" name="Picture 2" descr="C:\Users\Suchart\Google Drive\IMG_29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7602" r="3992" b="18797"/>
          <a:stretch/>
        </p:blipFill>
        <p:spPr bwMode="auto">
          <a:xfrm>
            <a:off x="457200" y="1634650"/>
            <a:ext cx="4943778" cy="52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33400" y="1905000"/>
            <a:ext cx="1676400" cy="472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0492" y="4293275"/>
            <a:ext cx="3332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5T</a:t>
            </a:r>
          </a:p>
          <a:p>
            <a:pPr algn="ctr"/>
            <a:r>
              <a:rPr lang="en-US" b="1" dirty="0" smtClean="0"/>
              <a:t>Thymus</a:t>
            </a:r>
          </a:p>
          <a:p>
            <a:pPr algn="ctr"/>
            <a:r>
              <a:rPr lang="en-US" b="1" dirty="0" smtClean="0"/>
              <a:t>Thyroid</a:t>
            </a:r>
          </a:p>
          <a:p>
            <a:pPr algn="ctr"/>
            <a:r>
              <a:rPr lang="en-US" b="1" dirty="0" err="1" smtClean="0"/>
              <a:t>Teratoma</a:t>
            </a:r>
            <a:endParaRPr lang="en-US" b="1" dirty="0" smtClean="0"/>
          </a:p>
          <a:p>
            <a:pPr algn="ctr"/>
            <a:r>
              <a:rPr lang="en-US" b="1" dirty="0" smtClean="0"/>
              <a:t>T -cell lymphoma</a:t>
            </a:r>
          </a:p>
          <a:p>
            <a:pPr algn="ctr"/>
            <a:r>
              <a:rPr lang="en-US" b="1" dirty="0" smtClean="0"/>
              <a:t>Thoracic aorta</a:t>
            </a:r>
            <a:endParaRPr lang="en-US" b="1" dirty="0"/>
          </a:p>
        </p:txBody>
      </p:sp>
      <p:pic>
        <p:nvPicPr>
          <p:cNvPr id="2051" name="Picture 3" descr="C:\Users\Suchart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69727"/>
            <a:ext cx="2764904" cy="26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SVC obstruction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uchart\Desktop\Image-Superior-Vena-cava-Syndrome-SVC-syndr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797"/>
            <a:ext cx="4876800" cy="5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7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/>
              <a:t>ASA classification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ASA III</a:t>
            </a:r>
          </a:p>
          <a:p>
            <a:pPr lvl="1"/>
            <a:r>
              <a:rPr lang="en-US" dirty="0" smtClean="0"/>
              <a:t>DM c neurogenic bladder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1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R3 Preoperative 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39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/>
              <a:t>Anterior mediastinal mass with SVC obstruction</a:t>
            </a:r>
          </a:p>
          <a:p>
            <a:r>
              <a:rPr lang="en-US" b="1" dirty="0" smtClean="0"/>
              <a:t>Assess risk of airway or respiratory compromise</a:t>
            </a:r>
          </a:p>
          <a:p>
            <a:pPr lvl="1"/>
            <a:r>
              <a:rPr lang="en-US" dirty="0" smtClean="0"/>
              <a:t>Mass </a:t>
            </a:r>
            <a:r>
              <a:rPr lang="en-US" dirty="0"/>
              <a:t>effect on the airway and lungs</a:t>
            </a:r>
            <a:endParaRPr lang="en-US" b="1" dirty="0" smtClean="0"/>
          </a:p>
          <a:p>
            <a:r>
              <a:rPr lang="en-US" b="1" dirty="0" smtClean="0"/>
              <a:t>Assess risk of hemodynamic instability &amp; bleeding</a:t>
            </a:r>
          </a:p>
          <a:p>
            <a:pPr lvl="1"/>
            <a:r>
              <a:rPr lang="en-US" dirty="0" smtClean="0"/>
              <a:t>Mass </a:t>
            </a:r>
            <a:r>
              <a:rPr lang="en-US" dirty="0"/>
              <a:t>effect on major cardiovascular structures and </a:t>
            </a:r>
            <a:r>
              <a:rPr lang="en-US" dirty="0" smtClean="0"/>
              <a:t>circulation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1229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b="1" dirty="0" smtClean="0"/>
              <a:t>Anterior Mediastinal Mass DDX?</a:t>
            </a:r>
            <a:endParaRPr lang="en-US" b="1" dirty="0"/>
          </a:p>
        </p:txBody>
      </p:sp>
      <p:pic>
        <p:nvPicPr>
          <p:cNvPr id="2050" name="Picture 2" descr="C:\Users\Suchart\Google Drive\IMG_29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7602" r="3992" b="18797"/>
          <a:stretch/>
        </p:blipFill>
        <p:spPr bwMode="auto">
          <a:xfrm>
            <a:off x="457200" y="1634650"/>
            <a:ext cx="4943778" cy="52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33400" y="1905000"/>
            <a:ext cx="1676400" cy="472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0492" y="4293275"/>
            <a:ext cx="3332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5T</a:t>
            </a:r>
          </a:p>
          <a:p>
            <a:pPr algn="ctr"/>
            <a:r>
              <a:rPr lang="en-US" b="1" dirty="0" smtClean="0"/>
              <a:t>Thymus –&gt; MG</a:t>
            </a:r>
          </a:p>
          <a:p>
            <a:pPr algn="ctr"/>
            <a:r>
              <a:rPr lang="en-US" b="1" dirty="0" smtClean="0"/>
              <a:t>Thyroid -&gt; TFT</a:t>
            </a:r>
          </a:p>
          <a:p>
            <a:pPr algn="ctr"/>
            <a:r>
              <a:rPr lang="en-US" b="1" dirty="0" err="1" smtClean="0"/>
              <a:t>Teratoma</a:t>
            </a:r>
            <a:endParaRPr lang="en-US" b="1" dirty="0" smtClean="0"/>
          </a:p>
          <a:p>
            <a:pPr algn="ctr"/>
            <a:r>
              <a:rPr lang="en-US" b="1" dirty="0" smtClean="0"/>
              <a:t>T -cell lymphoma</a:t>
            </a:r>
          </a:p>
          <a:p>
            <a:pPr algn="ctr"/>
            <a:r>
              <a:rPr lang="en-US" b="1" dirty="0" smtClean="0"/>
              <a:t>Thoracic aorta</a:t>
            </a:r>
            <a:endParaRPr lang="en-US" b="1" dirty="0"/>
          </a:p>
        </p:txBody>
      </p:sp>
      <p:pic>
        <p:nvPicPr>
          <p:cNvPr id="2051" name="Picture 3" descr="C:\Users\Suchart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69727"/>
            <a:ext cx="2764904" cy="26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Imaging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ssess </a:t>
            </a:r>
            <a:r>
              <a:rPr lang="en-US" dirty="0"/>
              <a:t>the relationship of the mediastinal mass to the airway, lungs, heart, and major blood </a:t>
            </a:r>
            <a:r>
              <a:rPr lang="en-US" dirty="0" smtClean="0"/>
              <a:t>vessels</a:t>
            </a:r>
          </a:p>
          <a:p>
            <a:pPr marL="1200150" lvl="3" indent="-342900"/>
            <a:r>
              <a:rPr lang="en-US" sz="2400" dirty="0"/>
              <a:t>Not predict after </a:t>
            </a:r>
            <a:r>
              <a:rPr lang="en-US" sz="2400" dirty="0" smtClean="0"/>
              <a:t>induction period</a:t>
            </a:r>
            <a:endParaRPr lang="en-US" sz="2400" dirty="0"/>
          </a:p>
          <a:p>
            <a:r>
              <a:rPr lang="en-US" b="1" dirty="0"/>
              <a:t>Pulmonary function </a:t>
            </a:r>
            <a:r>
              <a:rPr lang="en-US" b="1" dirty="0" smtClean="0"/>
              <a:t>tests</a:t>
            </a:r>
            <a:endParaRPr lang="en-US" dirty="0" smtClean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6154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cs typeface="Tahoma" pitchFamily="34" charset="0"/>
              </a:rPr>
              <a:t>CT Chest</a:t>
            </a:r>
          </a:p>
          <a:p>
            <a:r>
              <a:rPr lang="en-US" dirty="0" smtClean="0">
                <a:cs typeface="Tahoma" pitchFamily="34" charset="0"/>
              </a:rPr>
              <a:t>Homozygous enhancing well defined mass like lesion at </a:t>
            </a:r>
            <a:r>
              <a:rPr lang="en-US" b="1" dirty="0" smtClean="0">
                <a:cs typeface="Tahoma" pitchFamily="34" charset="0"/>
              </a:rPr>
              <a:t>anterior mediastinal size 3.7 x 8.4 x 6.5 cm</a:t>
            </a:r>
            <a:r>
              <a:rPr lang="en-US" dirty="0" smtClean="0">
                <a:cs typeface="Tahoma" pitchFamily="34" charset="0"/>
              </a:rPr>
              <a:t> with </a:t>
            </a:r>
            <a:r>
              <a:rPr lang="en-US" b="1" dirty="0" smtClean="0">
                <a:solidFill>
                  <a:srgbClr val="FF0000"/>
                </a:solidFill>
                <a:cs typeface="Tahoma" pitchFamily="34" charset="0"/>
              </a:rPr>
              <a:t>compression SVC</a:t>
            </a:r>
            <a:r>
              <a:rPr lang="en-US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at </a:t>
            </a:r>
            <a:r>
              <a:rPr lang="en-US" dirty="0" err="1" smtClean="0">
                <a:cs typeface="Tahoma" pitchFamily="34" charset="0"/>
              </a:rPr>
              <a:t>suprazygos</a:t>
            </a:r>
            <a:r>
              <a:rPr lang="en-US" dirty="0" smtClean="0">
                <a:cs typeface="Tahoma" pitchFamily="34" charset="0"/>
              </a:rPr>
              <a:t> level and obliterate bilateral brachiocephalic vein, </a:t>
            </a:r>
            <a:r>
              <a:rPr lang="en-US" b="1" dirty="0" smtClean="0">
                <a:solidFill>
                  <a:srgbClr val="FF0000"/>
                </a:solidFill>
                <a:cs typeface="Tahoma" pitchFamily="34" charset="0"/>
              </a:rPr>
              <a:t>encase ascending aorta, arch and left common carotid artery</a:t>
            </a:r>
          </a:p>
        </p:txBody>
      </p:sp>
    </p:spTree>
    <p:extLst>
      <p:ext uri="{BB962C8B-B14F-4D97-AF65-F5344CB8AC3E}">
        <p14:creationId xmlns:p14="http://schemas.microsoft.com/office/powerpoint/2010/main" val="11752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3" y="914400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 1  </a:t>
            </a:r>
            <a:br>
              <a:rPr lang="en-US" b="1" dirty="0" smtClean="0"/>
            </a:br>
            <a:r>
              <a:rPr lang="th-TH" b="1" dirty="0" smtClean="0"/>
              <a:t>ซักประวัติเพิ่มเติม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960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b="1" dirty="0" smtClean="0"/>
              <a:t>Prior Chemotherapy </a:t>
            </a:r>
            <a:r>
              <a:rPr lang="en-US" sz="3300" b="1" dirty="0"/>
              <a:t>and </a:t>
            </a:r>
            <a:r>
              <a:rPr lang="en-US" sz="3300" b="1" dirty="0" smtClean="0"/>
              <a:t>radiotherapy</a:t>
            </a:r>
          </a:p>
          <a:p>
            <a:r>
              <a:rPr lang="en-US" b="1" dirty="0" smtClean="0"/>
              <a:t>Chemotherapy</a:t>
            </a:r>
          </a:p>
          <a:p>
            <a:pPr lvl="1"/>
            <a:r>
              <a:rPr lang="en-US" dirty="0" smtClean="0"/>
              <a:t>GI complications -&gt; nausea </a:t>
            </a:r>
            <a:r>
              <a:rPr lang="en-US" dirty="0"/>
              <a:t>and vomiting, mucositis, oral ulcerations, dysphagia and odynophagia, and </a:t>
            </a:r>
            <a:r>
              <a:rPr lang="en-US" dirty="0" smtClean="0"/>
              <a:t>gastritis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ardiac</a:t>
            </a:r>
            <a:r>
              <a:rPr lang="en-US" dirty="0"/>
              <a:t>, pulmonary, or neurotoxic side </a:t>
            </a:r>
            <a:r>
              <a:rPr lang="en-US" dirty="0" smtClean="0"/>
              <a:t>effects</a:t>
            </a:r>
          </a:p>
          <a:p>
            <a:r>
              <a:rPr lang="en-US" b="1" dirty="0" smtClean="0"/>
              <a:t>Radiotherapy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ry </a:t>
            </a:r>
            <a:r>
              <a:rPr lang="en-US" dirty="0"/>
              <a:t>mouth, airway swelling, airway </a:t>
            </a:r>
            <a:r>
              <a:rPr lang="en-US" dirty="0" smtClean="0"/>
              <a:t>friability</a:t>
            </a:r>
          </a:p>
          <a:p>
            <a:pPr lvl="2"/>
            <a:r>
              <a:rPr lang="en-US" dirty="0" smtClean="0"/>
              <a:t>dysphagia</a:t>
            </a:r>
            <a:r>
              <a:rPr lang="en-US" dirty="0"/>
              <a:t>, poor oral intake, and </a:t>
            </a:r>
            <a:r>
              <a:rPr lang="en-US" dirty="0" smtClean="0"/>
              <a:t>dehydration</a:t>
            </a:r>
          </a:p>
          <a:p>
            <a:pPr lvl="1"/>
            <a:r>
              <a:rPr lang="en-US" dirty="0" smtClean="0"/>
              <a:t>Scarring </a:t>
            </a:r>
            <a:r>
              <a:rPr lang="en-US" dirty="0"/>
              <a:t>and fibrosis of connective </a:t>
            </a:r>
            <a:r>
              <a:rPr lang="en-US" dirty="0" smtClean="0"/>
              <a:t>-&gt; high </a:t>
            </a:r>
            <a:r>
              <a:rPr lang="en-US" dirty="0"/>
              <a:t>airway pressures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1801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Suchart\Google Drive\IMG_29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6182" r="5909" b="11846"/>
          <a:stretch/>
        </p:blipFill>
        <p:spPr bwMode="auto">
          <a:xfrm>
            <a:off x="1562100" y="151374"/>
            <a:ext cx="6019800" cy="65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02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DM -&gt; Type 1 DM c neurogenic bladder</a:t>
            </a:r>
          </a:p>
          <a:p>
            <a:pPr marL="342900" lvl="2" indent="-342900"/>
            <a:r>
              <a:rPr lang="en-US" sz="2800" dirty="0" smtClean="0"/>
              <a:t>Baseline glycemic control -&gt; HbA1C </a:t>
            </a:r>
            <a:r>
              <a:rPr lang="en-US" sz="2800" dirty="0"/>
              <a:t>7.5</a:t>
            </a:r>
            <a:r>
              <a:rPr lang="en-US" sz="2800" dirty="0" smtClean="0"/>
              <a:t>%</a:t>
            </a:r>
          </a:p>
          <a:p>
            <a:pPr marL="342900" lvl="2" indent="-342900"/>
            <a:r>
              <a:rPr lang="en-US" sz="2800" dirty="0"/>
              <a:t>C</a:t>
            </a:r>
            <a:r>
              <a:rPr lang="en-US" sz="2800" dirty="0" smtClean="0"/>
              <a:t>omplication/End organ damage</a:t>
            </a:r>
          </a:p>
          <a:p>
            <a:pPr marL="800100" lvl="3" indent="-342900"/>
            <a:r>
              <a:rPr lang="en-US" sz="2400" dirty="0" smtClean="0"/>
              <a:t>Macrovascular -&gt; CVS, Cerebrovascular, CKD/DN</a:t>
            </a:r>
          </a:p>
          <a:p>
            <a:pPr marL="800100" lvl="3" indent="-342900"/>
            <a:r>
              <a:rPr lang="en-US" sz="2400" dirty="0" smtClean="0"/>
              <a:t>Microvascular -&gt; DR, </a:t>
            </a:r>
            <a:r>
              <a:rPr lang="en-US" sz="2400" dirty="0" smtClean="0">
                <a:solidFill>
                  <a:srgbClr val="FF0000"/>
                </a:solidFill>
              </a:rPr>
              <a:t>Neuropathy</a:t>
            </a:r>
            <a:r>
              <a:rPr lang="en-US" sz="2400" dirty="0" smtClean="0"/>
              <a:t>, Peripheral vascular disease</a:t>
            </a:r>
            <a:endParaRPr lang="en-US" sz="2400" dirty="0"/>
          </a:p>
          <a:p>
            <a:pPr marL="800100" lvl="3" indent="-342900"/>
            <a:r>
              <a:rPr lang="en-US" sz="2400" dirty="0" smtClean="0"/>
              <a:t>Stiff joint syndrome -&gt; Prayer’s sign associate (difficult intubation)</a:t>
            </a:r>
          </a:p>
          <a:p>
            <a:pPr marL="342900" lvl="2" indent="-342900"/>
            <a:r>
              <a:rPr lang="en-US" sz="2800" dirty="0" smtClean="0"/>
              <a:t>IV Regimen after NPO </a:t>
            </a:r>
            <a:endParaRPr lang="en-US" sz="2800" dirty="0"/>
          </a:p>
          <a:p>
            <a:pPr marL="800100" lvl="3" indent="-342900"/>
            <a:r>
              <a:rPr lang="en-US" sz="2400" dirty="0" smtClean="0"/>
              <a:t>GIK</a:t>
            </a:r>
          </a:p>
          <a:p>
            <a:pPr marL="342900" lvl="2" indent="-342900"/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860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Optic disc atrophy</a:t>
            </a:r>
          </a:p>
          <a:p>
            <a:pPr lvl="1"/>
            <a:r>
              <a:rPr lang="en-US" dirty="0" smtClean="0"/>
              <a:t>Cause -&gt; Genetic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9101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Bipolar disorder</a:t>
            </a:r>
          </a:p>
          <a:p>
            <a:pPr lvl="1"/>
            <a:r>
              <a:rPr lang="en-US" dirty="0" err="1" smtClean="0"/>
              <a:t>Euthymia</a:t>
            </a:r>
            <a:r>
              <a:rPr lang="en-US" dirty="0" smtClean="0"/>
              <a:t> state</a:t>
            </a:r>
          </a:p>
          <a:p>
            <a:pPr lvl="1"/>
            <a:r>
              <a:rPr lang="en-US" dirty="0" smtClean="0"/>
              <a:t>Current medication</a:t>
            </a:r>
          </a:p>
          <a:p>
            <a:pPr lvl="2"/>
            <a:r>
              <a:rPr lang="en-US" dirty="0"/>
              <a:t>Sertraline(50) 1x1 </a:t>
            </a:r>
            <a:r>
              <a:rPr lang="en-US" dirty="0" err="1"/>
              <a:t>opc</a:t>
            </a:r>
            <a:endParaRPr lang="en-US" dirty="0"/>
          </a:p>
          <a:p>
            <a:pPr lvl="2"/>
            <a:r>
              <a:rPr lang="en-US" dirty="0"/>
              <a:t>Risperidone (1) 1xhs</a:t>
            </a:r>
          </a:p>
          <a:p>
            <a:pPr lvl="1"/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9999"/>
          </a:solidFill>
        </p:spPr>
        <p:txBody>
          <a:bodyPr>
            <a:normAutofit/>
          </a:bodyPr>
          <a:lstStyle/>
          <a:p>
            <a:r>
              <a:rPr lang="en-US" b="1" dirty="0"/>
              <a:t>Preoperative evaluation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9101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R3 </a:t>
            </a:r>
            <a:r>
              <a:rPr lang="en-US" b="1" dirty="0"/>
              <a:t>Preparation and Premedication </a:t>
            </a:r>
          </a:p>
        </p:txBody>
      </p:sp>
    </p:spTree>
    <p:extLst>
      <p:ext uri="{BB962C8B-B14F-4D97-AF65-F5344CB8AC3E}">
        <p14:creationId xmlns:p14="http://schemas.microsoft.com/office/powerpoint/2010/main" val="27735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Preparation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24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Inform consent</a:t>
            </a:r>
          </a:p>
          <a:p>
            <a:r>
              <a:rPr lang="en-US" sz="2800" dirty="0" smtClean="0"/>
              <a:t>NPO </a:t>
            </a:r>
          </a:p>
          <a:p>
            <a:r>
              <a:rPr lang="en-US" sz="2800" dirty="0"/>
              <a:t>Force air warmer</a:t>
            </a:r>
          </a:p>
          <a:p>
            <a:r>
              <a:rPr lang="en-US" sz="2800" dirty="0" smtClean="0"/>
              <a:t>Warm IV fluid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Large bore IV at lower extremities</a:t>
            </a:r>
          </a:p>
          <a:p>
            <a:r>
              <a:rPr lang="en-US" sz="2800" dirty="0" smtClean="0"/>
              <a:t>Blood component : PRC 2,FFP 2</a:t>
            </a:r>
            <a:endParaRPr lang="en-US" sz="2800" dirty="0"/>
          </a:p>
          <a:p>
            <a:r>
              <a:rPr lang="en-US" sz="2800" dirty="0" smtClean="0"/>
              <a:t>ICU post op</a:t>
            </a:r>
          </a:p>
        </p:txBody>
      </p:sp>
    </p:spTree>
    <p:extLst>
      <p:ext uri="{BB962C8B-B14F-4D97-AF65-F5344CB8AC3E}">
        <p14:creationId xmlns:p14="http://schemas.microsoft.com/office/powerpoint/2010/main" val="21384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Preparation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/>
              <a:t>Anterior mediastinal mass with SVC </a:t>
            </a:r>
            <a:r>
              <a:rPr lang="en-US" sz="2800" b="1" i="1" dirty="0" smtClean="0"/>
              <a:t>obstruction</a:t>
            </a:r>
            <a:endParaRPr lang="en-US" sz="280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Large bore IV at lower extremities</a:t>
            </a:r>
          </a:p>
          <a:p>
            <a:r>
              <a:rPr lang="en-US" sz="2800" dirty="0" smtClean="0"/>
              <a:t>Blood component standby : PRC 2,FFP 2</a:t>
            </a:r>
            <a:endParaRPr lang="en-US" sz="2800" dirty="0"/>
          </a:p>
          <a:p>
            <a:r>
              <a:rPr lang="en-US" sz="2800" dirty="0" smtClean="0"/>
              <a:t>ICU post operative</a:t>
            </a:r>
          </a:p>
          <a:p>
            <a:r>
              <a:rPr lang="en-US" sz="2800" dirty="0" smtClean="0"/>
              <a:t>Communicate with surgeon</a:t>
            </a:r>
            <a:endParaRPr lang="en-US" sz="2800" dirty="0"/>
          </a:p>
          <a:p>
            <a:pPr marL="0" indent="0">
              <a:buNone/>
            </a:pPr>
            <a:r>
              <a:rPr lang="en-US" sz="2800" b="1" i="1" dirty="0" smtClean="0"/>
              <a:t>DM type 1</a:t>
            </a:r>
          </a:p>
          <a:p>
            <a:r>
              <a:rPr lang="en-US" sz="2800" dirty="0" smtClean="0"/>
              <a:t>Intraoperative blood glucose monitoring</a:t>
            </a:r>
          </a:p>
          <a:p>
            <a:r>
              <a:rPr lang="en-US" sz="2800" dirty="0" smtClean="0"/>
              <a:t>IV regimen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486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Monitoring </a:t>
            </a:r>
          </a:p>
          <a:p>
            <a:pPr lvl="1"/>
            <a:r>
              <a:rPr lang="en-US" b="1" dirty="0" smtClean="0"/>
              <a:t>Standard monitoring </a:t>
            </a:r>
            <a:r>
              <a:rPr lang="en-US" dirty="0"/>
              <a:t>: </a:t>
            </a:r>
            <a:r>
              <a:rPr lang="en-US" dirty="0" smtClean="0"/>
              <a:t>NIBP,O</a:t>
            </a:r>
            <a:r>
              <a:rPr lang="en-US" baseline="-25000" dirty="0" smtClean="0"/>
              <a:t>2</a:t>
            </a:r>
            <a:r>
              <a:rPr lang="en-US" dirty="0" smtClean="0"/>
              <a:t>sat,ETCO</a:t>
            </a:r>
            <a:r>
              <a:rPr lang="en-US" baseline="-25000" dirty="0" smtClean="0"/>
              <a:t>2 ,</a:t>
            </a:r>
            <a:r>
              <a:rPr lang="en-US" dirty="0" smtClean="0"/>
              <a:t>EKG </a:t>
            </a:r>
            <a:r>
              <a:rPr lang="en-US" dirty="0"/>
              <a:t>5 leads, Temperature</a:t>
            </a:r>
          </a:p>
          <a:p>
            <a:pPr lvl="1"/>
            <a:r>
              <a:rPr lang="en-US" b="1" dirty="0"/>
              <a:t>Invasive monitoring </a:t>
            </a:r>
            <a:r>
              <a:rPr lang="en-US" dirty="0"/>
              <a:t>: </a:t>
            </a:r>
            <a:r>
              <a:rPr lang="en-US" dirty="0" smtClean="0"/>
              <a:t>-A line</a:t>
            </a:r>
            <a:endParaRPr lang="en-US" dirty="0"/>
          </a:p>
          <a:p>
            <a:pPr lvl="1"/>
            <a:r>
              <a:rPr lang="en-US" dirty="0" smtClean="0"/>
              <a:t>Other : TOF</a:t>
            </a:r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Preparation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18096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b="1" dirty="0" smtClean="0"/>
              <a:t>Premedication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24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Sertraline</a:t>
            </a:r>
          </a:p>
          <a:p>
            <a:r>
              <a:rPr lang="en-US" sz="2800" dirty="0" smtClean="0"/>
              <a:t>Risperidone</a:t>
            </a:r>
          </a:p>
          <a:p>
            <a:r>
              <a:rPr lang="en-US" sz="2800" dirty="0" smtClean="0"/>
              <a:t>Dexamethasone ?</a:t>
            </a:r>
          </a:p>
          <a:p>
            <a:r>
              <a:rPr lang="en-US" sz="2800" dirty="0" smtClean="0"/>
              <a:t>Anxiolytics ?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936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Case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Case</a:t>
            </a:r>
            <a:r>
              <a:rPr lang="en-US" dirty="0">
                <a:latin typeface="+mj-lt"/>
              </a:rPr>
              <a:t> </a:t>
            </a:r>
            <a:r>
              <a:rPr lang="th-TH" b="1" dirty="0" smtClean="0">
                <a:latin typeface="+mj-lt"/>
              </a:rPr>
              <a:t>ผู้ป่วยหญิง </a:t>
            </a:r>
            <a:r>
              <a:rPr lang="en-US" dirty="0" smtClean="0">
                <a:latin typeface="+mj-lt"/>
              </a:rPr>
              <a:t>31</a:t>
            </a:r>
            <a:r>
              <a:rPr lang="th-TH" dirty="0" smtClean="0">
                <a:latin typeface="+mj-lt"/>
              </a:rPr>
              <a:t> </a:t>
            </a:r>
            <a:r>
              <a:rPr lang="th-TH" b="1" dirty="0" smtClean="0">
                <a:latin typeface="+mj-lt"/>
              </a:rPr>
              <a:t>ปี</a:t>
            </a:r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Chief complaint : </a:t>
            </a:r>
            <a:r>
              <a:rPr lang="th-TH" dirty="0" smtClean="0">
                <a:latin typeface="+mj-lt"/>
              </a:rPr>
              <a:t>หน้าบวมมากขึ้น </a:t>
            </a:r>
            <a:r>
              <a:rPr lang="en-US" dirty="0" smtClean="0">
                <a:latin typeface="+mj-lt"/>
              </a:rPr>
              <a:t>2 </a:t>
            </a:r>
            <a:r>
              <a:rPr lang="th-TH" dirty="0" smtClean="0">
                <a:latin typeface="+mj-lt"/>
              </a:rPr>
              <a:t>สัปดาห์</a:t>
            </a:r>
            <a:endParaRPr lang="th-TH" dirty="0">
              <a:latin typeface="+mj-lt"/>
            </a:endParaRPr>
          </a:p>
          <a:p>
            <a:r>
              <a:rPr lang="en-US" b="1" dirty="0" smtClean="0"/>
              <a:t>Present illness </a:t>
            </a:r>
          </a:p>
          <a:p>
            <a:pPr lvl="1"/>
            <a:r>
              <a:rPr lang="en-US" dirty="0" smtClean="0"/>
              <a:t>2 </a:t>
            </a:r>
            <a:r>
              <a:rPr lang="th-TH" dirty="0" smtClean="0"/>
              <a:t>สัปดาห์มีหน้าบวมมากขึ้น แขน </a:t>
            </a:r>
            <a:r>
              <a:rPr lang="en-US" dirty="0" smtClean="0"/>
              <a:t>2 </a:t>
            </a:r>
            <a:r>
              <a:rPr lang="th-TH" dirty="0" smtClean="0"/>
              <a:t>ข้าง บวมมากขึ้น มีหายใจเหนื่อยขึ้น ปัสสาวะออกปกติ  ไม่มีขาบวม เท้าบวม</a:t>
            </a:r>
          </a:p>
          <a:p>
            <a:pPr lvl="1"/>
            <a:r>
              <a:rPr lang="en-US" dirty="0" smtClean="0"/>
              <a:t>3 </a:t>
            </a:r>
            <a:r>
              <a:rPr lang="th-TH" dirty="0" smtClean="0"/>
              <a:t>วันหน้าบวมมากขึ้น</a:t>
            </a:r>
            <a:r>
              <a:rPr lang="en-US" dirty="0"/>
              <a:t> </a:t>
            </a:r>
            <a:r>
              <a:rPr lang="th-TH" dirty="0" smtClean="0"/>
              <a:t>สังเกตเห็นเส้นเลือดฝอยบริเวณใต้ราวนมปริมาณมาก เวลาพูดมีเสียงแหบมากขึ้น หายใจเหนื่อยขึ้น เวลานอนราบแล้วมีหายใจเหนื่อยขึ้น บางครั้งหายใจมีเสียง</a:t>
            </a:r>
            <a:r>
              <a:rPr lang="th-TH" dirty="0" err="1" smtClean="0"/>
              <a:t>วิ๊ด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uchart\Google Drive\IMG_2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59" y="200025"/>
            <a:ext cx="4993482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075259" y="1524000"/>
            <a:ext cx="4993482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057400" y="5791200"/>
            <a:ext cx="4993482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9985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R3 Anesthetic consideration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70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Anesthetic consideration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</a:t>
            </a:r>
          </a:p>
          <a:p>
            <a:r>
              <a:rPr lang="en-US" dirty="0" smtClean="0"/>
              <a:t>Airway management</a:t>
            </a:r>
          </a:p>
          <a:p>
            <a:r>
              <a:rPr lang="en-US" dirty="0" smtClean="0"/>
              <a:t>Induction technique</a:t>
            </a:r>
          </a:p>
          <a:p>
            <a:r>
              <a:rPr lang="en-US" dirty="0" smtClean="0"/>
              <a:t>Hemodynamic management</a:t>
            </a:r>
          </a:p>
          <a:p>
            <a:r>
              <a:rPr lang="en-US" dirty="0" smtClean="0"/>
              <a:t>Assess IV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onsideration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9600" y="1371600"/>
            <a:ext cx="80010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</a:t>
            </a:r>
            <a:r>
              <a:rPr lang="en-US" b="1" dirty="0" smtClean="0"/>
              <a:t>onsequences </a:t>
            </a:r>
            <a:r>
              <a:rPr lang="en-US" b="1" dirty="0"/>
              <a:t>of anesthetic </a:t>
            </a:r>
            <a:r>
              <a:rPr lang="en-US" b="1" dirty="0" smtClean="0"/>
              <a:t>induction</a:t>
            </a:r>
          </a:p>
          <a:p>
            <a:r>
              <a:rPr lang="en-US" sz="2800" dirty="0" smtClean="0"/>
              <a:t>Loss </a:t>
            </a:r>
            <a:r>
              <a:rPr lang="en-US" sz="2800" dirty="0"/>
              <a:t>of the awake patient's compensatory </a:t>
            </a:r>
            <a:r>
              <a:rPr lang="en-US" sz="2800" dirty="0" smtClean="0"/>
              <a:t>mechanisms</a:t>
            </a:r>
          </a:p>
          <a:p>
            <a:r>
              <a:rPr lang="en-US" sz="2800" dirty="0"/>
              <a:t>Shifting mass effects with positional </a:t>
            </a:r>
            <a:r>
              <a:rPr lang="en-US" sz="2800" dirty="0" smtClean="0"/>
              <a:t>changes</a:t>
            </a:r>
          </a:p>
          <a:p>
            <a:pPr lvl="1"/>
            <a:r>
              <a:rPr lang="en-US" sz="2400" dirty="0" smtClean="0"/>
              <a:t>sitting </a:t>
            </a:r>
            <a:r>
              <a:rPr lang="en-US" sz="2400" dirty="0"/>
              <a:t>to </a:t>
            </a:r>
            <a:r>
              <a:rPr lang="en-US" sz="2400" dirty="0" smtClean="0"/>
              <a:t>supine -&gt; compression </a:t>
            </a:r>
            <a:r>
              <a:rPr lang="en-US" sz="2400" dirty="0"/>
              <a:t>of airway structures and great </a:t>
            </a:r>
            <a:r>
              <a:rPr lang="en-US" sz="2400" dirty="0" smtClean="0"/>
              <a:t>vessels</a:t>
            </a:r>
            <a:endParaRPr lang="en-US" sz="2400" dirty="0"/>
          </a:p>
          <a:p>
            <a:r>
              <a:rPr lang="en-US" sz="2800" dirty="0" smtClean="0"/>
              <a:t>Loss </a:t>
            </a:r>
            <a:r>
              <a:rPr lang="en-US" sz="2800" dirty="0"/>
              <a:t>of airway </a:t>
            </a:r>
            <a:r>
              <a:rPr lang="en-US" sz="2800" dirty="0" smtClean="0"/>
              <a:t>patency</a:t>
            </a:r>
          </a:p>
          <a:p>
            <a:pPr lvl="1"/>
            <a:r>
              <a:rPr lang="en-US" sz="2400" dirty="0" smtClean="0"/>
              <a:t>relaxation </a:t>
            </a:r>
            <a:r>
              <a:rPr lang="en-US" sz="2400" dirty="0"/>
              <a:t>of the airway muscles after administration of neuromuscular blocking agents (NMBAs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9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onsideration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</a:t>
            </a:r>
            <a:r>
              <a:rPr lang="en-US" b="1" dirty="0" smtClean="0"/>
              <a:t>onsequences </a:t>
            </a:r>
            <a:r>
              <a:rPr lang="en-US" b="1" dirty="0"/>
              <a:t>of anesthetic </a:t>
            </a:r>
            <a:r>
              <a:rPr lang="en-US" b="1" dirty="0" smtClean="0"/>
              <a:t>induction</a:t>
            </a:r>
          </a:p>
          <a:p>
            <a:r>
              <a:rPr lang="en-US" sz="2800" dirty="0" smtClean="0"/>
              <a:t>Increased </a:t>
            </a:r>
            <a:r>
              <a:rPr lang="en-US" sz="2800" dirty="0"/>
              <a:t>intrathoracic pressure with decreased venous </a:t>
            </a:r>
            <a:r>
              <a:rPr lang="en-US" sz="2800" dirty="0" smtClean="0"/>
              <a:t>return</a:t>
            </a:r>
          </a:p>
          <a:p>
            <a:pPr lvl="1"/>
            <a:r>
              <a:rPr lang="en-US" sz="2400" dirty="0" smtClean="0"/>
              <a:t>transition </a:t>
            </a:r>
            <a:r>
              <a:rPr lang="en-US" sz="2400" dirty="0"/>
              <a:t>from spontaneous negative-pressure ventilation to controlled positive-pressure </a:t>
            </a:r>
            <a:r>
              <a:rPr lang="en-US" sz="2400" dirty="0" smtClean="0"/>
              <a:t>ventilation</a:t>
            </a:r>
            <a:endParaRPr lang="en-US" sz="2400" dirty="0"/>
          </a:p>
          <a:p>
            <a:r>
              <a:rPr lang="en-US" sz="2800" dirty="0" smtClean="0"/>
              <a:t>Arterial </a:t>
            </a:r>
            <a:r>
              <a:rPr lang="en-US" sz="2800" dirty="0"/>
              <a:t>and </a:t>
            </a:r>
            <a:r>
              <a:rPr lang="en-US" sz="2800" dirty="0" err="1"/>
              <a:t>venodilation</a:t>
            </a:r>
            <a:r>
              <a:rPr lang="en-US" sz="2800" dirty="0"/>
              <a:t> caused by administration of </a:t>
            </a:r>
            <a:r>
              <a:rPr lang="en-US" sz="2800" dirty="0" smtClean="0"/>
              <a:t>anesthetic induction agents</a:t>
            </a:r>
          </a:p>
          <a:p>
            <a:pPr lvl="1"/>
            <a:r>
              <a:rPr lang="en-US" sz="2400" dirty="0" smtClean="0"/>
              <a:t>Adequate preload and maintain CO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49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Consideration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Consequences </a:t>
            </a:r>
            <a:r>
              <a:rPr lang="en-US" b="1" dirty="0"/>
              <a:t>of surgical manipulation and resection of the </a:t>
            </a:r>
            <a:r>
              <a:rPr lang="en-US" b="1" dirty="0" smtClean="0"/>
              <a:t>mass</a:t>
            </a:r>
          </a:p>
          <a:p>
            <a:r>
              <a:rPr lang="en-US" dirty="0"/>
              <a:t>Compression of airway structures and/or great </a:t>
            </a:r>
            <a:r>
              <a:rPr lang="en-US" dirty="0" smtClean="0"/>
              <a:t>vessels</a:t>
            </a:r>
            <a:endParaRPr lang="en-US" dirty="0"/>
          </a:p>
          <a:p>
            <a:r>
              <a:rPr lang="en-US" dirty="0" smtClean="0"/>
              <a:t>Loss </a:t>
            </a:r>
            <a:r>
              <a:rPr lang="en-US" dirty="0"/>
              <a:t>of airway </a:t>
            </a:r>
            <a:r>
              <a:rPr lang="en-US" dirty="0" smtClean="0"/>
              <a:t>patency </a:t>
            </a:r>
            <a:r>
              <a:rPr lang="en-US" dirty="0"/>
              <a:t>due to planned resection or unplanned injury to the trachea or other airway </a:t>
            </a:r>
            <a:r>
              <a:rPr lang="en-US" dirty="0" smtClean="0"/>
              <a:t>structures</a:t>
            </a:r>
            <a:endParaRPr lang="en-US" dirty="0"/>
          </a:p>
          <a:p>
            <a:r>
              <a:rPr lang="en-US" dirty="0" smtClean="0"/>
              <a:t>Hemorrhage </a:t>
            </a:r>
            <a:r>
              <a:rPr lang="en-US" dirty="0"/>
              <a:t>due to injury of the heart and great vessels adjacent or adherent to the </a:t>
            </a:r>
            <a:r>
              <a:rPr lang="en-US" dirty="0" smtClean="0"/>
              <a:t>mass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Airway management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epend </a:t>
            </a:r>
            <a:r>
              <a:rPr lang="en-US" dirty="0"/>
              <a:t>on the size and location of the </a:t>
            </a:r>
            <a:r>
              <a:rPr lang="en-US" dirty="0" smtClean="0"/>
              <a:t>mass</a:t>
            </a:r>
          </a:p>
          <a:p>
            <a:r>
              <a:rPr lang="en-US" dirty="0"/>
              <a:t>Preparation of an </a:t>
            </a:r>
            <a:r>
              <a:rPr lang="en-US" dirty="0" smtClean="0"/>
              <a:t>specialized ETTs</a:t>
            </a:r>
          </a:p>
          <a:p>
            <a:pPr lvl="1"/>
            <a:r>
              <a:rPr lang="en-US" dirty="0" smtClean="0"/>
              <a:t>MLT</a:t>
            </a:r>
          </a:p>
          <a:p>
            <a:pPr lvl="1"/>
            <a:r>
              <a:rPr lang="en-US" dirty="0" smtClean="0"/>
              <a:t>Reinforced ETT</a:t>
            </a:r>
          </a:p>
          <a:p>
            <a:pPr lvl="1"/>
            <a:r>
              <a:rPr lang="en-US" dirty="0"/>
              <a:t>Long ETT </a:t>
            </a:r>
            <a:endParaRPr lang="en-US" dirty="0" smtClean="0"/>
          </a:p>
          <a:p>
            <a:r>
              <a:rPr lang="en-US" dirty="0"/>
              <a:t>Preparation of a flexible bronchoscope for awake </a:t>
            </a:r>
            <a:r>
              <a:rPr lang="en-US" dirty="0" smtClean="0"/>
              <a:t>intubation</a:t>
            </a:r>
          </a:p>
          <a:p>
            <a:r>
              <a:rPr lang="en-US" dirty="0" smtClean="0"/>
              <a:t>Availability </a:t>
            </a:r>
            <a:r>
              <a:rPr lang="en-US" dirty="0"/>
              <a:t>of a rigid bronchoscope for use if loss of airway patency</a:t>
            </a: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C</a:t>
            </a:r>
            <a:r>
              <a:rPr lang="en-US" b="1" dirty="0" smtClean="0"/>
              <a:t>onsideration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67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b="1" dirty="0" smtClean="0"/>
              <a:t>Choice </a:t>
            </a:r>
            <a:r>
              <a:rPr lang="en-US" b="1" dirty="0"/>
              <a:t>o</a:t>
            </a:r>
            <a:r>
              <a:rPr lang="en-US" b="1" dirty="0" smtClean="0"/>
              <a:t>f anesthesia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 with ETT with control ventilation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84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Supine</a:t>
            </a:r>
          </a:p>
          <a:p>
            <a:r>
              <a:rPr lang="en-US" dirty="0" smtClean="0"/>
              <a:t>Semi-upright (If dyspnea) </a:t>
            </a:r>
          </a:p>
          <a:p>
            <a:endParaRPr lang="en-US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b="1" dirty="0" smtClean="0"/>
              <a:t>Position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0231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Suchart\Google Drive\IMG_29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5026" r="12169"/>
          <a:stretch/>
        </p:blipFill>
        <p:spPr bwMode="auto">
          <a:xfrm>
            <a:off x="2266950" y="19050"/>
            <a:ext cx="4286251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6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Hx </a:t>
            </a:r>
            <a:r>
              <a:rPr lang="th-TH" b="1" dirty="0" smtClean="0"/>
              <a:t>เพิ่มเติม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หายใจเหนื่อยมากขึ้น เดิม </a:t>
            </a:r>
            <a:r>
              <a:rPr lang="en-US" dirty="0" smtClean="0"/>
              <a:t>FC 1-&gt; FC 3</a:t>
            </a:r>
          </a:p>
          <a:p>
            <a:r>
              <a:rPr lang="th-TH" dirty="0" smtClean="0"/>
              <a:t>นอนราบไม่ได้ เวลานอนรายจะหายใจมีเสียง</a:t>
            </a:r>
            <a:r>
              <a:rPr lang="th-TH" dirty="0" err="1" smtClean="0"/>
              <a:t>วี๊ด</a:t>
            </a:r>
            <a:r>
              <a:rPr lang="th-TH" dirty="0" smtClean="0"/>
              <a:t>บางครั้ง ลุกขึ้นมานั่ง อาการเหนื่อยจะลดลงชัดเจน</a:t>
            </a:r>
            <a:endParaRPr lang="th-TH" dirty="0"/>
          </a:p>
          <a:p>
            <a:r>
              <a:rPr lang="th-TH" dirty="0" smtClean="0"/>
              <a:t>ไม่มีเจ็บหน้าอก ไม่มีประวัติวูบหมดสติ</a:t>
            </a:r>
            <a:endParaRPr lang="th-TH" dirty="0"/>
          </a:p>
          <a:p>
            <a:r>
              <a:rPr lang="th-TH" dirty="0" smtClean="0"/>
              <a:t>ไม่มีหนังตาตก ไม่</a:t>
            </a:r>
            <a:r>
              <a:rPr lang="th-TH" dirty="0"/>
              <a:t>มีกลืน</a:t>
            </a:r>
            <a:r>
              <a:rPr lang="th-TH" dirty="0" smtClean="0"/>
              <a:t>ลำบาก ไม่มีกล้ามเนื้ออ่อนแรง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53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uchart\Google Drive\IMG_2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4808" r="42851" b="6336"/>
          <a:stretch/>
        </p:blipFill>
        <p:spPr bwMode="auto">
          <a:xfrm rot="5400000">
            <a:off x="1121970" y="-1164028"/>
            <a:ext cx="6900057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1447800" y="-76200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10906" y="1447800"/>
            <a:ext cx="3581400" cy="29546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 OR 0900</a:t>
            </a:r>
          </a:p>
          <a:p>
            <a:r>
              <a:rPr lang="en-US" sz="2400" b="1" dirty="0" smtClean="0"/>
              <a:t>Monitor V/S</a:t>
            </a:r>
          </a:p>
          <a:p>
            <a:r>
              <a:rPr lang="en-US" sz="2400" dirty="0" smtClean="0"/>
              <a:t>BP 100/64 mmHg PR 65/min</a:t>
            </a:r>
          </a:p>
          <a:p>
            <a:r>
              <a:rPr lang="en-US" sz="2400" dirty="0" smtClean="0"/>
              <a:t>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sat 96% RA</a:t>
            </a:r>
          </a:p>
          <a:p>
            <a:endParaRPr lang="en-US" sz="2400" dirty="0"/>
          </a:p>
          <a:p>
            <a:r>
              <a:rPr lang="en-US" sz="2400" b="1" dirty="0" smtClean="0"/>
              <a:t>A </a:t>
            </a:r>
            <a:r>
              <a:rPr lang="en-US" sz="2400" b="1" dirty="0"/>
              <a:t>line At </a:t>
            </a:r>
            <a:r>
              <a:rPr lang="en-US" sz="2400" b="1" dirty="0" err="1" smtClean="0"/>
              <a:t>Lt.RA</a:t>
            </a:r>
            <a:r>
              <a:rPr lang="en-US" sz="2400" b="1" dirty="0" smtClean="0"/>
              <a:t> </a:t>
            </a:r>
            <a:r>
              <a:rPr lang="en-US" sz="2400" b="1" dirty="0"/>
              <a:t>under LA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78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uchart\Google Drive\IMG_2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4808" r="40978" b="6336"/>
          <a:stretch/>
        </p:blipFill>
        <p:spPr bwMode="auto">
          <a:xfrm rot="5400000">
            <a:off x="1121970" y="-1164027"/>
            <a:ext cx="6900059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1752600" y="-76200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5000" y="2286000"/>
            <a:ext cx="495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Insert </a:t>
            </a:r>
            <a:r>
              <a:rPr lang="en-US" sz="2400" b="1" dirty="0" err="1" smtClean="0"/>
              <a:t>sheat</a:t>
            </a:r>
            <a:r>
              <a:rPr lang="en-US" sz="2400" b="1" dirty="0" smtClean="0"/>
              <a:t> 8 Fr at Rt. Femoral vein</a:t>
            </a:r>
          </a:p>
        </p:txBody>
      </p:sp>
      <p:pic>
        <p:nvPicPr>
          <p:cNvPr id="2050" name="Picture 2" descr="C:\Users\Suchart\Desktop\radifocus_technical_dra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5791200" cy="25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3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uchart\Google Drive\IMG_2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t="13661" r="42680" b="7483"/>
          <a:stretch/>
        </p:blipFill>
        <p:spPr bwMode="auto">
          <a:xfrm rot="5400000">
            <a:off x="997280" y="-1288718"/>
            <a:ext cx="714944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1752600" y="-76200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1200" y="1143000"/>
            <a:ext cx="464820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0910</a:t>
            </a:r>
          </a:p>
          <a:p>
            <a:r>
              <a:rPr lang="en-US" sz="2000" b="1" dirty="0" err="1" smtClean="0"/>
              <a:t>Preoxygenation</a:t>
            </a:r>
            <a:endParaRPr lang="en-US" sz="2000" b="1" dirty="0" smtClean="0"/>
          </a:p>
          <a:p>
            <a:r>
              <a:rPr lang="en-US" sz="2000" b="1" dirty="0" smtClean="0"/>
              <a:t>Induction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</a:t>
            </a:r>
            <a:r>
              <a:rPr lang="en-US" sz="2000" dirty="0" err="1" smtClean="0"/>
              <a:t>Propofol</a:t>
            </a:r>
            <a:r>
              <a:rPr lang="en-US" sz="2000" dirty="0" smtClean="0"/>
              <a:t> 100 mg </a:t>
            </a:r>
          </a:p>
          <a:p>
            <a:r>
              <a:rPr lang="en-US" sz="2000" dirty="0" smtClean="0"/>
              <a:t>  </a:t>
            </a:r>
            <a:r>
              <a:rPr lang="en-US" sz="2000" dirty="0" err="1" smtClean="0"/>
              <a:t>Cisatracurium</a:t>
            </a:r>
            <a:r>
              <a:rPr lang="en-US" sz="2000" dirty="0" smtClean="0"/>
              <a:t> 8 mg</a:t>
            </a:r>
          </a:p>
          <a:p>
            <a:r>
              <a:rPr lang="en-US" sz="2000" b="1" dirty="0" smtClean="0"/>
              <a:t>Intubation</a:t>
            </a:r>
          </a:p>
          <a:p>
            <a:r>
              <a:rPr lang="en-US" sz="2000" b="1" dirty="0" smtClean="0"/>
              <a:t>  </a:t>
            </a:r>
            <a:r>
              <a:rPr lang="en-US" sz="2000" dirty="0" smtClean="0"/>
              <a:t>ETT no. 7.5 depth 22 cm LV gr.1</a:t>
            </a:r>
          </a:p>
          <a:p>
            <a:r>
              <a:rPr lang="en-US" sz="2000" b="1" dirty="0" smtClean="0"/>
              <a:t>Maintenance</a:t>
            </a:r>
          </a:p>
          <a:p>
            <a:r>
              <a:rPr lang="en-US" sz="2000" b="1" dirty="0" smtClean="0"/>
              <a:t> 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O:O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= 1:1 , Sevoflurane 2 %</a:t>
            </a:r>
            <a:endParaRPr lang="en-US" sz="20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561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uchart\Google Drive\IMG_2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t="13661" r="42680" b="7483"/>
          <a:stretch/>
        </p:blipFill>
        <p:spPr bwMode="auto">
          <a:xfrm rot="5400000">
            <a:off x="997280" y="-1288718"/>
            <a:ext cx="714944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1752600" y="-76200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33600" y="2392740"/>
            <a:ext cx="49911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IV access </a:t>
            </a:r>
            <a:endParaRPr lang="en-US" sz="2400" b="1" dirty="0" smtClean="0"/>
          </a:p>
          <a:p>
            <a:r>
              <a:rPr lang="en-US" sz="2400" dirty="0" smtClean="0"/>
              <a:t>No 22 G at Lt. leg </a:t>
            </a:r>
            <a:r>
              <a:rPr lang="th-TH" sz="2400" dirty="0" smtClean="0"/>
              <a:t>จาก </a:t>
            </a:r>
            <a:r>
              <a:rPr lang="en-US" sz="2400" dirty="0" smtClean="0"/>
              <a:t>ward </a:t>
            </a:r>
            <a:endParaRPr lang="en-US" sz="2400" baseline="-25000" dirty="0"/>
          </a:p>
          <a:p>
            <a:endParaRPr lang="en-US" sz="2400" dirty="0" smtClean="0"/>
          </a:p>
          <a:p>
            <a:r>
              <a:rPr lang="en-US" sz="2400" b="1" dirty="0" smtClean="0"/>
              <a:t>Large bore IV at lower extremities 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67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uchart\Desktop\Screenshot-2015-07-28-04.40.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875564"/>
            <a:ext cx="8904288" cy="51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6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uchart\Google Drive\IMG_2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4808" r="40978" b="6336"/>
          <a:stretch/>
        </p:blipFill>
        <p:spPr bwMode="auto">
          <a:xfrm rot="5400000">
            <a:off x="1121970" y="-1164027"/>
            <a:ext cx="6900059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3429000" y="-76204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1910477"/>
            <a:ext cx="3124200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ATB Cefazolin 1 gm at 0945</a:t>
            </a:r>
          </a:p>
          <a:p>
            <a:endParaRPr lang="en-US" b="1" dirty="0" smtClean="0"/>
          </a:p>
          <a:p>
            <a:r>
              <a:rPr lang="en-US" b="1" dirty="0" smtClean="0"/>
              <a:t>ABG</a:t>
            </a:r>
          </a:p>
          <a:p>
            <a:r>
              <a:rPr lang="en-US" dirty="0" smtClean="0"/>
              <a:t>pH 7.46 pO</a:t>
            </a:r>
            <a:r>
              <a:rPr lang="en-US" baseline="-25000" dirty="0" smtClean="0"/>
              <a:t>2 </a:t>
            </a:r>
            <a:r>
              <a:rPr lang="en-US" dirty="0" smtClean="0"/>
              <a:t>165 paCO</a:t>
            </a:r>
            <a:r>
              <a:rPr lang="en-US" baseline="-25000" dirty="0" smtClean="0"/>
              <a:t>2</a:t>
            </a:r>
            <a:r>
              <a:rPr lang="en-US" dirty="0" smtClean="0"/>
              <a:t> 34 HCO 23.6 BE 0.2</a:t>
            </a:r>
          </a:p>
          <a:p>
            <a:r>
              <a:rPr lang="en-US" dirty="0" smtClean="0"/>
              <a:t>DTX 177 mg% </a:t>
            </a:r>
            <a:r>
              <a:rPr lang="en-US" dirty="0" err="1" smtClean="0"/>
              <a:t>Hct</a:t>
            </a:r>
            <a:r>
              <a:rPr lang="en-US" dirty="0" smtClean="0"/>
              <a:t> 36%</a:t>
            </a:r>
          </a:p>
          <a:p>
            <a:endParaRPr lang="en-US" b="1" dirty="0"/>
          </a:p>
          <a:p>
            <a:r>
              <a:rPr lang="en-US" b="1" dirty="0" smtClean="0"/>
              <a:t>Start </a:t>
            </a:r>
            <a:r>
              <a:rPr lang="en-US" b="1" dirty="0"/>
              <a:t>operation at 1020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Intraoperative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Maintaining </a:t>
            </a:r>
            <a:r>
              <a:rPr lang="en-US" dirty="0"/>
              <a:t>the least symptomatic </a:t>
            </a:r>
            <a:r>
              <a:rPr lang="en-US" dirty="0" smtClean="0"/>
              <a:t>position during induction</a:t>
            </a:r>
          </a:p>
          <a:p>
            <a:pPr lvl="1"/>
            <a:r>
              <a:rPr lang="en-US" dirty="0" smtClean="0"/>
              <a:t>Induction at semi-upright position</a:t>
            </a:r>
          </a:p>
          <a:p>
            <a:r>
              <a:rPr lang="en-US" dirty="0"/>
              <a:t>Using induction agents that have </a:t>
            </a:r>
            <a:r>
              <a:rPr lang="en-US" dirty="0" smtClean="0"/>
              <a:t>minimal </a:t>
            </a:r>
            <a:r>
              <a:rPr lang="en-US" dirty="0"/>
              <a:t>effects on hemodynamics </a:t>
            </a:r>
            <a:endParaRPr lang="en-US" dirty="0" smtClean="0"/>
          </a:p>
          <a:p>
            <a:r>
              <a:rPr lang="en-US" dirty="0"/>
              <a:t>Optimizing volume </a:t>
            </a:r>
            <a:r>
              <a:rPr lang="en-US" dirty="0" smtClean="0"/>
              <a:t>status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rine </a:t>
            </a:r>
            <a:r>
              <a:rPr lang="en-US" dirty="0" err="1" smtClean="0"/>
              <a:t>output,PPV</a:t>
            </a:r>
            <a:endParaRPr lang="en-US" dirty="0" smtClean="0"/>
          </a:p>
          <a:p>
            <a:r>
              <a:rPr lang="en-US" dirty="0"/>
              <a:t>Continuous communication with the surgical </a:t>
            </a:r>
            <a:r>
              <a:rPr lang="en-US" dirty="0" smtClean="0"/>
              <a:t>team</a:t>
            </a:r>
          </a:p>
          <a:p>
            <a:pPr lvl="1"/>
            <a:r>
              <a:rPr lang="en-US" dirty="0"/>
              <a:t>ensure their awareness of the severity of hemodynamic changes occurring during manipulation or due to blood </a:t>
            </a:r>
            <a:r>
              <a:rPr lang="en-US" dirty="0" smtClean="0"/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188833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R3 Emergence 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61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Emergence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smtClean="0"/>
              <a:t>Smooth emergence</a:t>
            </a:r>
          </a:p>
          <a:p>
            <a:r>
              <a:rPr lang="en-US" dirty="0" smtClean="0"/>
              <a:t>Awake </a:t>
            </a:r>
            <a:r>
              <a:rPr lang="en-US" dirty="0" err="1" smtClean="0"/>
              <a:t>extubation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Suchart\Google Drive\IMG_28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14184" r="39247" b="6205"/>
          <a:stretch/>
        </p:blipFill>
        <p:spPr bwMode="auto">
          <a:xfrm rot="5400000">
            <a:off x="1107656" y="-1178344"/>
            <a:ext cx="6892666" cy="91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1905000" y="0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81300" y="2443877"/>
            <a:ext cx="35814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Emergence</a:t>
            </a:r>
          </a:p>
          <a:p>
            <a:endParaRPr lang="en-US" b="1" dirty="0"/>
          </a:p>
          <a:p>
            <a:r>
              <a:rPr lang="en-US" b="1" dirty="0" smtClean="0"/>
              <a:t>TOF = 100%</a:t>
            </a:r>
          </a:p>
          <a:p>
            <a:r>
              <a:rPr lang="en-US" b="1" dirty="0" err="1" smtClean="0"/>
              <a:t>extubation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30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Past history 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Underlying disease</a:t>
            </a:r>
            <a:endParaRPr lang="th-TH" sz="3600" b="1" dirty="0" smtClean="0"/>
          </a:p>
          <a:p>
            <a:pPr lvl="1"/>
            <a:r>
              <a:rPr lang="en-US" sz="3200" dirty="0" smtClean="0"/>
              <a:t>DM type </a:t>
            </a:r>
            <a:r>
              <a:rPr lang="th-TH" sz="3200" dirty="0" smtClean="0"/>
              <a:t> </a:t>
            </a:r>
            <a:r>
              <a:rPr lang="en-US" sz="3200" dirty="0" smtClean="0"/>
              <a:t>1 </a:t>
            </a:r>
          </a:p>
          <a:p>
            <a:pPr lvl="2"/>
            <a:r>
              <a:rPr lang="en-US" dirty="0" smtClean="0"/>
              <a:t>Lantus 12 U </a:t>
            </a:r>
            <a:r>
              <a:rPr lang="en-US" dirty="0" err="1" smtClean="0"/>
              <a:t>sc</a:t>
            </a:r>
            <a:r>
              <a:rPr lang="en-US" dirty="0" smtClean="0"/>
              <a:t> ac,</a:t>
            </a:r>
            <a:endParaRPr lang="en-US" dirty="0"/>
          </a:p>
          <a:p>
            <a:pPr lvl="2"/>
            <a:r>
              <a:rPr lang="en-US" dirty="0" err="1" smtClean="0"/>
              <a:t>Novorapid</a:t>
            </a:r>
            <a:r>
              <a:rPr lang="en-US" dirty="0" smtClean="0"/>
              <a:t> 2-3-2 U </a:t>
            </a:r>
            <a:r>
              <a:rPr lang="en-US" dirty="0" err="1" smtClean="0"/>
              <a:t>sc</a:t>
            </a:r>
            <a:endParaRPr lang="en-US" dirty="0" smtClean="0"/>
          </a:p>
          <a:p>
            <a:pPr lvl="2"/>
            <a:r>
              <a:rPr lang="en-US" dirty="0" smtClean="0"/>
              <a:t>Last HbA1C 7.5%</a:t>
            </a:r>
            <a:endParaRPr lang="en-US" dirty="0"/>
          </a:p>
          <a:p>
            <a:pPr lvl="1"/>
            <a:r>
              <a:rPr lang="en-US" sz="3200" dirty="0" smtClean="0"/>
              <a:t>Neurogenic bladder from DM</a:t>
            </a:r>
            <a:r>
              <a:rPr lang="th-TH" sz="3200" dirty="0" smtClean="0"/>
              <a:t> </a:t>
            </a:r>
            <a:r>
              <a:rPr lang="en-US" sz="3200" dirty="0" smtClean="0"/>
              <a:t>type 1</a:t>
            </a:r>
          </a:p>
          <a:p>
            <a:pPr lvl="1"/>
            <a:r>
              <a:rPr lang="en-US" sz="3200" dirty="0" smtClean="0"/>
              <a:t>Optic disc atrophy</a:t>
            </a:r>
          </a:p>
          <a:p>
            <a:pPr lvl="1"/>
            <a:r>
              <a:rPr lang="en-US" sz="3200" dirty="0" smtClean="0"/>
              <a:t>Bipolar disorder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ertraline(50) 1x1 </a:t>
            </a:r>
            <a:r>
              <a:rPr lang="en-US" dirty="0" err="1" smtClean="0"/>
              <a:t>opc</a:t>
            </a:r>
            <a:endParaRPr lang="en-US" dirty="0" smtClean="0"/>
          </a:p>
          <a:p>
            <a:pPr lvl="2"/>
            <a:r>
              <a:rPr lang="en-US" dirty="0" smtClean="0"/>
              <a:t>Risperidone (1) 1xhs</a:t>
            </a:r>
          </a:p>
          <a:p>
            <a:pPr marL="914400" lvl="2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9404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Suchart\Google Drive\IMG_28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14184" r="39247" b="6205"/>
          <a:stretch/>
        </p:blipFill>
        <p:spPr bwMode="auto">
          <a:xfrm rot="5400000">
            <a:off x="1107656" y="-1178344"/>
            <a:ext cx="6892666" cy="91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2362200" y="-34666"/>
            <a:ext cx="0" cy="69342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81400" y="1905000"/>
            <a:ext cx="4610100" cy="40626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End operation 1415</a:t>
            </a:r>
          </a:p>
          <a:p>
            <a:r>
              <a:rPr lang="en-US" sz="2400" b="1" dirty="0" smtClean="0"/>
              <a:t>Operative time 5 </a:t>
            </a:r>
            <a:r>
              <a:rPr lang="en-US" sz="2400" b="1" dirty="0" err="1" smtClean="0"/>
              <a:t>hr</a:t>
            </a:r>
            <a:r>
              <a:rPr lang="en-US" sz="2400" b="1" dirty="0" smtClean="0"/>
              <a:t> 15 min</a:t>
            </a:r>
          </a:p>
          <a:p>
            <a:r>
              <a:rPr lang="en-US" sz="2400" b="1" dirty="0" smtClean="0"/>
              <a:t>Opioids</a:t>
            </a:r>
          </a:p>
          <a:p>
            <a:r>
              <a:rPr lang="en-US" sz="2400" dirty="0" smtClean="0"/>
              <a:t>Fentanyl 200 mcg </a:t>
            </a:r>
          </a:p>
          <a:p>
            <a:r>
              <a:rPr lang="en-US" sz="2400" dirty="0" smtClean="0"/>
              <a:t>Morphine  10 mg</a:t>
            </a:r>
            <a:endParaRPr lang="en-US" sz="2400" dirty="0"/>
          </a:p>
          <a:p>
            <a:r>
              <a:rPr lang="en-US" sz="2400" b="1" dirty="0" smtClean="0"/>
              <a:t>I/O</a:t>
            </a:r>
          </a:p>
          <a:p>
            <a:r>
              <a:rPr lang="en-US" sz="2400" dirty="0" err="1" smtClean="0"/>
              <a:t>Acetar</a:t>
            </a:r>
            <a:r>
              <a:rPr lang="en-US" sz="2400" dirty="0" smtClean="0"/>
              <a:t> 1950 ml + NSS 3000 ml</a:t>
            </a:r>
          </a:p>
          <a:p>
            <a:r>
              <a:rPr lang="en-US" sz="2400" dirty="0" smtClean="0"/>
              <a:t>PRC 2 U = 564 ml</a:t>
            </a:r>
          </a:p>
          <a:p>
            <a:r>
              <a:rPr lang="en-US" sz="2400" dirty="0" smtClean="0"/>
              <a:t>Urine output 950 </a:t>
            </a:r>
            <a:r>
              <a:rPr lang="en-US" sz="2400" dirty="0"/>
              <a:t>ml </a:t>
            </a:r>
            <a:endParaRPr lang="en-US" sz="2400" dirty="0" smtClean="0"/>
          </a:p>
          <a:p>
            <a:r>
              <a:rPr lang="en-US" sz="2400" dirty="0" smtClean="0"/>
              <a:t>Blood </a:t>
            </a:r>
            <a:r>
              <a:rPr lang="en-US" sz="2400" dirty="0"/>
              <a:t>loss 1000 ml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41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Post operative management</a:t>
            </a:r>
            <a:endParaRPr lang="th-TH" b="1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Aware</a:t>
            </a:r>
          </a:p>
          <a:p>
            <a:pPr lvl="1"/>
            <a:r>
              <a:rPr lang="en-US" dirty="0" smtClean="0"/>
              <a:t>Hemorrhage</a:t>
            </a:r>
          </a:p>
          <a:p>
            <a:pPr lvl="1"/>
            <a:r>
              <a:rPr lang="en-US" dirty="0" smtClean="0"/>
              <a:t>Airway compromise</a:t>
            </a:r>
          </a:p>
          <a:p>
            <a:r>
              <a:rPr lang="en-US" dirty="0" smtClean="0"/>
              <a:t>Pain control</a:t>
            </a:r>
          </a:p>
          <a:p>
            <a:r>
              <a:rPr lang="en-US" dirty="0" smtClean="0"/>
              <a:t>Glycemic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CCCCFF"/>
          </a:solidFill>
        </p:spPr>
        <p:txBody>
          <a:bodyPr/>
          <a:lstStyle/>
          <a:p>
            <a:r>
              <a:rPr lang="en-US" b="1" dirty="0" smtClean="0"/>
              <a:t>Post Operative Day 1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 : </a:t>
            </a:r>
            <a:r>
              <a:rPr lang="th-TH" dirty="0" smtClean="0"/>
              <a:t>ตื่นดี มีหายใจเหนื่อย ไม่มีปวดแผล ไม่มี </a:t>
            </a:r>
            <a:r>
              <a:rPr lang="en-US" dirty="0" smtClean="0"/>
              <a:t>N/V</a:t>
            </a:r>
          </a:p>
          <a:p>
            <a:r>
              <a:rPr lang="en-US" dirty="0" smtClean="0"/>
              <a:t>O : BP 132/70 </a:t>
            </a:r>
            <a:r>
              <a:rPr lang="en-US" dirty="0"/>
              <a:t>mmHg	PR </a:t>
            </a:r>
            <a:r>
              <a:rPr lang="en-US" dirty="0" smtClean="0"/>
              <a:t>120 BPM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BT 37.4°C </a:t>
            </a:r>
            <a:r>
              <a:rPr lang="en-US" dirty="0"/>
              <a:t>	</a:t>
            </a:r>
            <a:r>
              <a:rPr lang="en-US" dirty="0" smtClean="0"/>
              <a:t>RR 24 </a:t>
            </a:r>
            <a:r>
              <a:rPr lang="en-US" dirty="0"/>
              <a:t>breaths /</a:t>
            </a:r>
            <a:r>
              <a:rPr lang="en-US" dirty="0" smtClean="0"/>
              <a:t>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ahoma" pitchFamily="34" charset="0"/>
              </a:rPr>
              <a:t>Lungs : clear both lungs , use of accessory muscle</a:t>
            </a:r>
            <a:endParaRPr lang="en-US" dirty="0" smtClean="0"/>
          </a:p>
          <a:p>
            <a:r>
              <a:rPr lang="en-US" dirty="0" smtClean="0"/>
              <a:t>A + P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S/P Median sternotomy with tumor removal</a:t>
            </a:r>
          </a:p>
          <a:p>
            <a:pPr lvl="2"/>
            <a:r>
              <a:rPr lang="en-US" dirty="0"/>
              <a:t>NPO</a:t>
            </a:r>
          </a:p>
          <a:p>
            <a:pPr lvl="2"/>
            <a:r>
              <a:rPr lang="en-US" dirty="0"/>
              <a:t>Pain control : </a:t>
            </a:r>
            <a:r>
              <a:rPr lang="en-US" dirty="0" smtClean="0"/>
              <a:t>Fentanyl 50 mcg prn q 1 </a:t>
            </a:r>
            <a:r>
              <a:rPr lang="en-US" dirty="0" err="1" smtClean="0"/>
              <a:t>hr</a:t>
            </a:r>
            <a:r>
              <a:rPr lang="en-US" dirty="0" smtClean="0"/>
              <a:t>, </a:t>
            </a:r>
            <a:r>
              <a:rPr lang="en-US" dirty="0" err="1" smtClean="0"/>
              <a:t>Dynastat</a:t>
            </a:r>
            <a:r>
              <a:rPr lang="en-US" dirty="0" smtClean="0"/>
              <a:t> 40 mg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Dyspnea</a:t>
            </a:r>
          </a:p>
          <a:p>
            <a:pPr marL="1371600" lvl="2" indent="-514350"/>
            <a:r>
              <a:rPr lang="en-US" dirty="0" err="1" smtClean="0"/>
              <a:t>Supporttive</a:t>
            </a:r>
            <a:r>
              <a:rPr lang="en-US" dirty="0" smtClean="0"/>
              <a:t> Rx -&gt; On ETT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DM</a:t>
            </a:r>
          </a:p>
          <a:p>
            <a:pPr marL="1371600" lvl="2" indent="-514350"/>
            <a:r>
              <a:rPr lang="en-US" dirty="0" smtClean="0"/>
              <a:t>GIK 60 ml/</a:t>
            </a:r>
            <a:r>
              <a:rPr lang="en-US" dirty="0" err="1" smtClean="0"/>
              <a:t>hr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81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CCCCFF"/>
          </a:solidFill>
        </p:spPr>
        <p:txBody>
          <a:bodyPr/>
          <a:lstStyle/>
          <a:p>
            <a:r>
              <a:rPr lang="en-US" b="1" dirty="0" smtClean="0"/>
              <a:t>Post Operative Day 2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 : </a:t>
            </a:r>
            <a:r>
              <a:rPr lang="th-TH" dirty="0" smtClean="0"/>
              <a:t>ตื่นดี หายใจตามเครื่อง ไม่มีปวดแผล ไม่มี </a:t>
            </a:r>
            <a:r>
              <a:rPr lang="en-US" dirty="0" smtClean="0"/>
              <a:t>N/V</a:t>
            </a:r>
          </a:p>
          <a:p>
            <a:r>
              <a:rPr lang="en-US" dirty="0" smtClean="0"/>
              <a:t>O : BP 108/55 </a:t>
            </a:r>
            <a:r>
              <a:rPr lang="en-US" dirty="0"/>
              <a:t>mmHg	PR 9</a:t>
            </a:r>
            <a:r>
              <a:rPr lang="en-US" dirty="0" smtClean="0"/>
              <a:t>0 BPM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BT 36.4°C </a:t>
            </a:r>
            <a:r>
              <a:rPr lang="en-US" dirty="0"/>
              <a:t>	</a:t>
            </a:r>
            <a:r>
              <a:rPr lang="en-US" dirty="0" smtClean="0"/>
              <a:t>RR 22 </a:t>
            </a:r>
            <a:r>
              <a:rPr lang="en-US" dirty="0"/>
              <a:t>breaths /</a:t>
            </a:r>
            <a:r>
              <a:rPr lang="en-US" dirty="0" smtClean="0"/>
              <a:t>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ahoma" pitchFamily="34" charset="0"/>
              </a:rPr>
              <a:t>Lungs : Rhonchi both lungs </a:t>
            </a:r>
            <a:endParaRPr lang="en-US" dirty="0" smtClean="0"/>
          </a:p>
          <a:p>
            <a:r>
              <a:rPr lang="en-US" dirty="0" smtClean="0"/>
              <a:t>A + P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S/P Median sternotomy with tumor removal</a:t>
            </a:r>
          </a:p>
          <a:p>
            <a:pPr lvl="2"/>
            <a:r>
              <a:rPr lang="en-US" dirty="0" smtClean="0"/>
              <a:t>Pain </a:t>
            </a:r>
            <a:r>
              <a:rPr lang="en-US" dirty="0"/>
              <a:t>control : </a:t>
            </a:r>
            <a:r>
              <a:rPr lang="en-US" dirty="0" smtClean="0"/>
              <a:t>Paracetamol 500 2x4 </a:t>
            </a:r>
            <a:r>
              <a:rPr lang="en-US" dirty="0" err="1" smtClean="0"/>
              <a:t>opc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Respiratory failure</a:t>
            </a:r>
          </a:p>
          <a:p>
            <a:pPr marL="1371600" lvl="2" indent="-514350"/>
            <a:r>
              <a:rPr lang="en-US" dirty="0" smtClean="0"/>
              <a:t>On ventilator SIMV RR 6 PS 12 Fio2 0.4</a:t>
            </a:r>
          </a:p>
          <a:p>
            <a:pPr marL="1371600" lvl="2" indent="-514350"/>
            <a:r>
              <a:rPr lang="en-US" dirty="0" smtClean="0"/>
              <a:t>CVT R/O phrenic nerve injury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DM</a:t>
            </a:r>
          </a:p>
          <a:p>
            <a:pPr marL="1371600" lvl="2" indent="-514350"/>
            <a:r>
              <a:rPr lang="en-US" dirty="0" smtClean="0"/>
              <a:t>BD (1:1) 100 ml x  feed</a:t>
            </a:r>
          </a:p>
          <a:p>
            <a:pPr marL="1371600" lvl="2" indent="-514350"/>
            <a:r>
              <a:rPr lang="en-US" dirty="0" smtClean="0"/>
              <a:t>HR (1:1) V 4 ml/</a:t>
            </a:r>
            <a:r>
              <a:rPr lang="en-US" dirty="0" err="1" smtClean="0"/>
              <a:t>hr</a:t>
            </a:r>
            <a:r>
              <a:rPr lang="en-US" dirty="0" smtClean="0"/>
              <a:t> DTX 180-230 mg%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40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CCCCFF"/>
          </a:solidFill>
        </p:spPr>
        <p:txBody>
          <a:bodyPr/>
          <a:lstStyle/>
          <a:p>
            <a:r>
              <a:rPr lang="en-US" b="1" dirty="0" smtClean="0"/>
              <a:t>Post Operative Day 3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 : </a:t>
            </a:r>
            <a:r>
              <a:rPr lang="th-TH" dirty="0" smtClean="0"/>
              <a:t>ตื่นดี หายใจตามเครื่อง ไม่มีปวดแผล ไม่มี </a:t>
            </a:r>
            <a:r>
              <a:rPr lang="en-US" dirty="0" smtClean="0"/>
              <a:t>N/V</a:t>
            </a:r>
          </a:p>
          <a:p>
            <a:r>
              <a:rPr lang="en-US" dirty="0" smtClean="0"/>
              <a:t>O : BP 104/83 </a:t>
            </a:r>
            <a:r>
              <a:rPr lang="en-US" dirty="0"/>
              <a:t>mmHg	PR </a:t>
            </a:r>
            <a:r>
              <a:rPr lang="en-US" dirty="0" smtClean="0"/>
              <a:t>84 BPM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BT 36.3°C </a:t>
            </a:r>
            <a:r>
              <a:rPr lang="en-US" dirty="0"/>
              <a:t>	</a:t>
            </a:r>
            <a:r>
              <a:rPr lang="en-US" dirty="0" smtClean="0"/>
              <a:t>RR 20 </a:t>
            </a:r>
            <a:r>
              <a:rPr lang="en-US" dirty="0"/>
              <a:t>breaths /</a:t>
            </a:r>
            <a:r>
              <a:rPr lang="en-US" dirty="0" smtClean="0"/>
              <a:t>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ahoma" pitchFamily="34" charset="0"/>
              </a:rPr>
              <a:t>Lungs : minimal Rhonchi both lungs </a:t>
            </a:r>
            <a:endParaRPr lang="en-US" dirty="0" smtClean="0"/>
          </a:p>
          <a:p>
            <a:r>
              <a:rPr lang="en-US" dirty="0" smtClean="0"/>
              <a:t>A + P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S/P Median sternotomy with tumor removal</a:t>
            </a:r>
          </a:p>
          <a:p>
            <a:pPr lvl="2"/>
            <a:r>
              <a:rPr lang="en-US" dirty="0" smtClean="0"/>
              <a:t>Pain </a:t>
            </a:r>
            <a:r>
              <a:rPr lang="en-US" dirty="0"/>
              <a:t>control : </a:t>
            </a:r>
            <a:r>
              <a:rPr lang="en-US" dirty="0" smtClean="0"/>
              <a:t>Paracetamol 500 2x4 </a:t>
            </a:r>
            <a:r>
              <a:rPr lang="en-US" dirty="0" err="1" smtClean="0"/>
              <a:t>opc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Respiratory failure</a:t>
            </a:r>
          </a:p>
          <a:p>
            <a:pPr marL="1371600" lvl="2" indent="-514350"/>
            <a:r>
              <a:rPr lang="en-US" dirty="0" smtClean="0"/>
              <a:t>On ventilator CPAP PEEP5 PS 10 Fio2 0.3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DM</a:t>
            </a:r>
          </a:p>
          <a:p>
            <a:pPr marL="1371600" lvl="2" indent="-514350"/>
            <a:r>
              <a:rPr lang="en-US" dirty="0" smtClean="0"/>
              <a:t>BD (1:1) 100 ml x  feed</a:t>
            </a:r>
          </a:p>
          <a:p>
            <a:pPr marL="1371600" lvl="2" indent="-514350"/>
            <a:r>
              <a:rPr lang="en-US" dirty="0" smtClean="0"/>
              <a:t>HR (1:1) V 1.5 ml/</a:t>
            </a:r>
            <a:r>
              <a:rPr lang="en-US" dirty="0" err="1" smtClean="0"/>
              <a:t>hr</a:t>
            </a:r>
            <a:r>
              <a:rPr lang="en-US" dirty="0" smtClean="0"/>
              <a:t> DTX 170-200 mg%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CCCCFF"/>
          </a:solidFill>
        </p:spPr>
        <p:txBody>
          <a:bodyPr/>
          <a:lstStyle/>
          <a:p>
            <a:r>
              <a:rPr lang="en-US" b="1" dirty="0" smtClean="0"/>
              <a:t>Post Operative Day 5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 : </a:t>
            </a:r>
            <a:r>
              <a:rPr lang="th-TH" dirty="0" smtClean="0"/>
              <a:t>ตื่นดี มีหายใจเหนื่อย ไม่มีปวดแผล ไม่มี </a:t>
            </a:r>
            <a:r>
              <a:rPr lang="en-US" dirty="0" smtClean="0"/>
              <a:t>N/V</a:t>
            </a:r>
          </a:p>
          <a:p>
            <a:r>
              <a:rPr lang="en-US" dirty="0" smtClean="0"/>
              <a:t>O : BP 100/55 </a:t>
            </a:r>
            <a:r>
              <a:rPr lang="en-US" dirty="0"/>
              <a:t>mmHg	PR </a:t>
            </a:r>
            <a:r>
              <a:rPr lang="en-US" dirty="0" smtClean="0"/>
              <a:t>90 BPM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BT 36.4°C </a:t>
            </a:r>
            <a:r>
              <a:rPr lang="en-US" dirty="0"/>
              <a:t>	</a:t>
            </a:r>
            <a:r>
              <a:rPr lang="en-US" dirty="0" smtClean="0"/>
              <a:t>RR 18 </a:t>
            </a:r>
            <a:r>
              <a:rPr lang="en-US" dirty="0"/>
              <a:t>breaths /</a:t>
            </a:r>
            <a:r>
              <a:rPr lang="en-US" dirty="0" smtClean="0"/>
              <a:t>min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ahoma" pitchFamily="34" charset="0"/>
              </a:rPr>
              <a:t>Lungs : clear both lungs , use of accessory muscle</a:t>
            </a:r>
            <a:endParaRPr lang="en-US" dirty="0" smtClean="0"/>
          </a:p>
          <a:p>
            <a:r>
              <a:rPr lang="en-US" dirty="0" smtClean="0"/>
              <a:t>A + P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S/P Median sternotomy with tumor removal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Respiratory failure</a:t>
            </a:r>
          </a:p>
          <a:p>
            <a:pPr marL="1371600" lvl="2" indent="-514350"/>
            <a:r>
              <a:rPr lang="en-US" dirty="0" smtClean="0"/>
              <a:t>Try </a:t>
            </a:r>
            <a:r>
              <a:rPr lang="en-US" dirty="0" err="1" smtClean="0"/>
              <a:t>waen</a:t>
            </a:r>
            <a:r>
              <a:rPr lang="en-US" dirty="0" smtClean="0"/>
              <a:t> off ETT</a:t>
            </a:r>
          </a:p>
          <a:p>
            <a:pPr marL="1371600" lvl="2" indent="-514350"/>
            <a:r>
              <a:rPr lang="en-US" dirty="0" smtClean="0"/>
              <a:t>On BIPAP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DM</a:t>
            </a:r>
          </a:p>
          <a:p>
            <a:pPr marL="1371600" lvl="2" indent="-514350"/>
            <a:r>
              <a:rPr lang="en-US" dirty="0" smtClean="0"/>
              <a:t>DTX 150 -200 mg%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40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Progress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ผล </a:t>
            </a:r>
            <a:r>
              <a:rPr lang="en-US" dirty="0" err="1" smtClean="0"/>
              <a:t>patho</a:t>
            </a:r>
            <a:endParaRPr lang="en-US" dirty="0" smtClean="0"/>
          </a:p>
          <a:p>
            <a:r>
              <a:rPr lang="en-US" dirty="0" smtClean="0"/>
              <a:t>Diffuse large B cell lymphoma</a:t>
            </a:r>
          </a:p>
          <a:p>
            <a:r>
              <a:rPr lang="en-US" dirty="0" smtClean="0"/>
              <a:t>Med R/O </a:t>
            </a:r>
            <a:r>
              <a:rPr lang="en-US" dirty="0" err="1" smtClean="0"/>
              <a:t>Wolfran</a:t>
            </a:r>
            <a:r>
              <a:rPr lang="en-US" dirty="0" smtClean="0"/>
              <a:t> syndrome(DIDDMOAD)</a:t>
            </a:r>
          </a:p>
          <a:p>
            <a:pPr lvl="1"/>
            <a:r>
              <a:rPr lang="en-US" dirty="0" smtClean="0"/>
              <a:t>DI -&gt;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  <a:r>
              <a:rPr lang="th-TH" dirty="0" smtClean="0"/>
              <a:t>เคยมี </a:t>
            </a:r>
            <a:r>
              <a:rPr lang="en-US" dirty="0" err="1" smtClean="0"/>
              <a:t>Hx</a:t>
            </a:r>
            <a:r>
              <a:rPr lang="en-US" dirty="0" smtClean="0"/>
              <a:t> DI</a:t>
            </a:r>
          </a:p>
          <a:p>
            <a:pPr lvl="1"/>
            <a:r>
              <a:rPr lang="en-US" dirty="0" smtClean="0"/>
              <a:t>DM -&gt;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  <a:r>
              <a:rPr lang="th-TH" dirty="0" smtClean="0"/>
              <a:t>เป็น </a:t>
            </a:r>
            <a:r>
              <a:rPr lang="en-US" dirty="0" smtClean="0"/>
              <a:t>type I DM</a:t>
            </a:r>
          </a:p>
          <a:p>
            <a:pPr lvl="1"/>
            <a:r>
              <a:rPr lang="en-US" dirty="0" smtClean="0"/>
              <a:t>OA -&gt; optic disc atrophy</a:t>
            </a:r>
          </a:p>
          <a:p>
            <a:pPr lvl="1"/>
            <a:r>
              <a:rPr lang="en-US" dirty="0" smtClean="0"/>
              <a:t>D -&gt; deafness -&gt; SNHL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/>
              <a:t>Progress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ญาติขอ </a:t>
            </a:r>
            <a:r>
              <a:rPr lang="en-US" dirty="0" smtClean="0"/>
              <a:t>refer </a:t>
            </a:r>
            <a:r>
              <a:rPr lang="th-TH" dirty="0" smtClean="0"/>
              <a:t>ไปทำการรักษาต่อที่ รพ</a:t>
            </a:r>
            <a:r>
              <a:rPr lang="en-US" dirty="0" smtClean="0"/>
              <a:t>.</a:t>
            </a:r>
            <a:r>
              <a:rPr lang="th-TH" dirty="0" smtClean="0"/>
              <a:t> จุฬา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en-US" b="1" dirty="0" smtClean="0"/>
              <a:t>Hx </a:t>
            </a:r>
            <a:r>
              <a:rPr lang="th-TH" b="1" dirty="0" smtClean="0"/>
              <a:t>เพิ่มเติม</a:t>
            </a:r>
            <a:endParaRPr lang="en-US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th-TH" dirty="0" smtClean="0"/>
              <a:t> </a:t>
            </a:r>
            <a:r>
              <a:rPr lang="en-US" dirty="0" smtClean="0"/>
              <a:t>drug allergy </a:t>
            </a:r>
            <a:endParaRPr lang="th-TH" dirty="0" smtClean="0"/>
          </a:p>
          <a:p>
            <a:r>
              <a:rPr lang="en-US" dirty="0" smtClean="0"/>
              <a:t>N</a:t>
            </a:r>
            <a:r>
              <a:rPr lang="en-US" dirty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Hx</a:t>
            </a:r>
            <a:r>
              <a:rPr lang="en-US" dirty="0" smtClean="0"/>
              <a:t> smoking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alcohol drinking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previous </a:t>
            </a:r>
            <a:r>
              <a:rPr lang="en-US" dirty="0" err="1" smtClean="0"/>
              <a:t>Sx</a:t>
            </a:r>
            <a:endParaRPr lang="th-TH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Hx</a:t>
            </a:r>
            <a:r>
              <a:rPr lang="en-US" dirty="0" smtClean="0"/>
              <a:t> chemotherapy/radiotherapy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64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History </a:t>
            </a:r>
            <a:r>
              <a:rPr lang="en-US" b="1" dirty="0"/>
              <a:t>focuses </a:t>
            </a:r>
            <a:r>
              <a:rPr lang="en-US" b="1" dirty="0" smtClean="0"/>
              <a:t>on</a:t>
            </a:r>
            <a:endParaRPr lang="th-TH" b="1" dirty="0" smtClean="0"/>
          </a:p>
          <a:p>
            <a:r>
              <a:rPr lang="en-US" dirty="0"/>
              <a:t>Local symptoms related to the size of the tumor and its effects on adjacent intrathoracic </a:t>
            </a:r>
            <a:r>
              <a:rPr lang="en-US" dirty="0" smtClean="0"/>
              <a:t>organs</a:t>
            </a:r>
            <a:endParaRPr lang="th-TH" dirty="0" smtClean="0"/>
          </a:p>
          <a:p>
            <a:pPr lvl="1"/>
            <a:r>
              <a:rPr lang="en-US" dirty="0" smtClean="0"/>
              <a:t>chest </a:t>
            </a:r>
            <a:r>
              <a:rPr lang="en-US" dirty="0"/>
              <a:t>pain, dyspnea, dysphagia, syncopal</a:t>
            </a:r>
            <a:endParaRPr lang="th-TH" dirty="0" smtClean="0"/>
          </a:p>
          <a:p>
            <a:r>
              <a:rPr lang="en-US" dirty="0"/>
              <a:t>Systemic symptoms due to paraneoplastic </a:t>
            </a:r>
            <a:r>
              <a:rPr lang="en-US" dirty="0" smtClean="0"/>
              <a:t>syndromes</a:t>
            </a:r>
            <a:endParaRPr lang="th-TH" dirty="0" smtClean="0"/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hymic</a:t>
            </a:r>
            <a:r>
              <a:rPr lang="en-US" dirty="0" smtClean="0"/>
              <a:t> </a:t>
            </a:r>
            <a:r>
              <a:rPr lang="en-US" dirty="0"/>
              <a:t>mass secreting </a:t>
            </a:r>
            <a:r>
              <a:rPr lang="en-US" dirty="0" err="1"/>
              <a:t>antiacetylcholine</a:t>
            </a:r>
            <a:r>
              <a:rPr lang="en-US" dirty="0"/>
              <a:t> receptor antibodies, causing myasthenia gravis</a:t>
            </a:r>
          </a:p>
        </p:txBody>
      </p:sp>
    </p:spTree>
    <p:extLst>
      <p:ext uri="{BB962C8B-B14F-4D97-AF65-F5344CB8AC3E}">
        <p14:creationId xmlns:p14="http://schemas.microsoft.com/office/powerpoint/2010/main" val="34254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R 1  </a:t>
            </a:r>
            <a:br>
              <a:rPr lang="en-US" b="1" dirty="0" smtClean="0"/>
            </a:br>
            <a:r>
              <a:rPr lang="en-US" b="1" dirty="0" smtClean="0"/>
              <a:t>Physical examination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8960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</TotalTime>
  <Words>1506</Words>
  <Application>Microsoft Office PowerPoint</Application>
  <PresentationFormat>นำเสนอทางหน้าจอ (4:3)</PresentationFormat>
  <Paragraphs>385</Paragraphs>
  <Slides>67</Slides>
  <Notes>12</Notes>
  <HiddenSlides>6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67</vt:i4>
      </vt:variant>
    </vt:vector>
  </HeadingPairs>
  <TitlesOfParts>
    <vt:vector size="68" baseType="lpstr">
      <vt:lpstr>ชุดรูปแบบของ Office</vt:lpstr>
      <vt:lpstr>Interesting Case</vt:lpstr>
      <vt:lpstr>Case</vt:lpstr>
      <vt:lpstr>R 1   ซักประวัติเพิ่มเติม</vt:lpstr>
      <vt:lpstr>Case</vt:lpstr>
      <vt:lpstr>Hx เพิ่มเติม</vt:lpstr>
      <vt:lpstr>Past history </vt:lpstr>
      <vt:lpstr>Hx เพิ่มเติม</vt:lpstr>
      <vt:lpstr>งานนำเสนอ PowerPoint</vt:lpstr>
      <vt:lpstr>R 1   Physical examination</vt:lpstr>
      <vt:lpstr>Physical Examination</vt:lpstr>
      <vt:lpstr>Physical Examination</vt:lpstr>
      <vt:lpstr>Physical Examination</vt:lpstr>
      <vt:lpstr>Physical Examination</vt:lpstr>
      <vt:lpstr>งานนำเสนอ PowerPoint</vt:lpstr>
      <vt:lpstr>งานนำเสนอ PowerPoint</vt:lpstr>
      <vt:lpstr>R 1  Investigation + เหตุผล</vt:lpstr>
      <vt:lpstr>Investigation</vt:lpstr>
      <vt:lpstr>CXR</vt:lpstr>
      <vt:lpstr>Investigation</vt:lpstr>
      <vt:lpstr>R2 Problem list</vt:lpstr>
      <vt:lpstr>Problem list</vt:lpstr>
      <vt:lpstr>Anterior Mediastinal Mass</vt:lpstr>
      <vt:lpstr>SVC obstruction</vt:lpstr>
      <vt:lpstr>ASA classification</vt:lpstr>
      <vt:lpstr>R3 Preoperative evaluation</vt:lpstr>
      <vt:lpstr>Preoperative evaluation</vt:lpstr>
      <vt:lpstr>Anterior Mediastinal Mass DDX?</vt:lpstr>
      <vt:lpstr>Preoperative evaluation</vt:lpstr>
      <vt:lpstr>Investigation</vt:lpstr>
      <vt:lpstr>Preoperative evaluation</vt:lpstr>
      <vt:lpstr>งานนำเสนอ PowerPoint</vt:lpstr>
      <vt:lpstr>Preoperative evaluation</vt:lpstr>
      <vt:lpstr>Preoperative evaluation</vt:lpstr>
      <vt:lpstr>Preoperative evaluation</vt:lpstr>
      <vt:lpstr>R3 Preparation and Premedication </vt:lpstr>
      <vt:lpstr>Preparation</vt:lpstr>
      <vt:lpstr>Preparation</vt:lpstr>
      <vt:lpstr>Preparation</vt:lpstr>
      <vt:lpstr>Premedication</vt:lpstr>
      <vt:lpstr>งานนำเสนอ PowerPoint</vt:lpstr>
      <vt:lpstr>R3 Anesthetic consideration </vt:lpstr>
      <vt:lpstr>Anesthetic consideration</vt:lpstr>
      <vt:lpstr>Consideration</vt:lpstr>
      <vt:lpstr>Consideration</vt:lpstr>
      <vt:lpstr>Consideration</vt:lpstr>
      <vt:lpstr>Consideration</vt:lpstr>
      <vt:lpstr>Choice of anesthesia</vt:lpstr>
      <vt:lpstr>Position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Intraoperative</vt:lpstr>
      <vt:lpstr>R3 Emergence ? </vt:lpstr>
      <vt:lpstr>Emergence</vt:lpstr>
      <vt:lpstr>งานนำเสนอ PowerPoint</vt:lpstr>
      <vt:lpstr>งานนำเสนอ PowerPoint</vt:lpstr>
      <vt:lpstr>Post operative management</vt:lpstr>
      <vt:lpstr>Post Operative Day 1</vt:lpstr>
      <vt:lpstr>Post Operative Day 2</vt:lpstr>
      <vt:lpstr>Post Operative Day 3</vt:lpstr>
      <vt:lpstr>Post Operative Day 5</vt:lpstr>
      <vt:lpstr>Progress</vt:lpstr>
      <vt:lpstr>Progress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Interesting Case</dc:title>
  <dc:creator>Suchart</dc:creator>
  <cp:lastModifiedBy>Suchart</cp:lastModifiedBy>
  <cp:revision>238</cp:revision>
  <dcterms:created xsi:type="dcterms:W3CDTF">2016-09-27T14:23:13Z</dcterms:created>
  <dcterms:modified xsi:type="dcterms:W3CDTF">2017-12-12T18:13:26Z</dcterms:modified>
</cp:coreProperties>
</file>